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B1A37-6683-4224-B823-43338300AD86}" type="datetimeFigureOut">
              <a:rPr lang="en-GB" smtClean="0"/>
              <a:pPr/>
              <a:t>12/07/2015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FC644-63D8-4850-8090-A8B4D8A49D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B1A37-6683-4224-B823-43338300AD86}" type="datetimeFigureOut">
              <a:rPr lang="en-GB" smtClean="0"/>
              <a:pPr/>
              <a:t>12/07/2015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FC644-63D8-4850-8090-A8B4D8A49D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B1A37-6683-4224-B823-43338300AD86}" type="datetimeFigureOut">
              <a:rPr lang="en-GB" smtClean="0"/>
              <a:pPr/>
              <a:t>12/07/2015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FC644-63D8-4850-8090-A8B4D8A49D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B1A37-6683-4224-B823-43338300AD86}" type="datetimeFigureOut">
              <a:rPr lang="en-GB" smtClean="0"/>
              <a:pPr/>
              <a:t>12/07/2015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FC644-63D8-4850-8090-A8B4D8A49D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B1A37-6683-4224-B823-43338300AD86}" type="datetimeFigureOut">
              <a:rPr lang="en-GB" smtClean="0"/>
              <a:pPr/>
              <a:t>12/07/2015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FC644-63D8-4850-8090-A8B4D8A49D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B1A37-6683-4224-B823-43338300AD86}" type="datetimeFigureOut">
              <a:rPr lang="en-GB" smtClean="0"/>
              <a:pPr/>
              <a:t>12/07/2015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FC644-63D8-4850-8090-A8B4D8A49D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B1A37-6683-4224-B823-43338300AD86}" type="datetimeFigureOut">
              <a:rPr lang="en-GB" smtClean="0"/>
              <a:pPr/>
              <a:t>12/07/2015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FC644-63D8-4850-8090-A8B4D8A49D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B1A37-6683-4224-B823-43338300AD86}" type="datetimeFigureOut">
              <a:rPr lang="en-GB" smtClean="0"/>
              <a:pPr/>
              <a:t>12/07/2015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FC644-63D8-4850-8090-A8B4D8A49D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B1A37-6683-4224-B823-43338300AD86}" type="datetimeFigureOut">
              <a:rPr lang="en-GB" smtClean="0"/>
              <a:pPr/>
              <a:t>12/07/2015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FC644-63D8-4850-8090-A8B4D8A49D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B1A37-6683-4224-B823-43338300AD86}" type="datetimeFigureOut">
              <a:rPr lang="en-GB" smtClean="0"/>
              <a:pPr/>
              <a:t>12/07/2015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FC644-63D8-4850-8090-A8B4D8A49D1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B1A37-6683-4224-B823-43338300AD86}" type="datetimeFigureOut">
              <a:rPr lang="en-GB" smtClean="0"/>
              <a:pPr/>
              <a:t>12/07/2015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E9FC644-63D8-4850-8090-A8B4D8A49D1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BB1A37-6683-4224-B823-43338300AD86}" type="datetimeFigureOut">
              <a:rPr lang="en-GB" smtClean="0"/>
              <a:pPr/>
              <a:t>12/07/2015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E9FC644-63D8-4850-8090-A8B4D8A49D13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281536"/>
          </a:xfrm>
        </p:spPr>
        <p:txBody>
          <a:bodyPr/>
          <a:lstStyle/>
          <a:p>
            <a:pPr algn="ctr"/>
            <a:r>
              <a:rPr lang="en-GB" sz="6000" dirty="0" smtClean="0">
                <a:solidFill>
                  <a:schemeClr val="bg1"/>
                </a:solidFill>
                <a:effectLst/>
              </a:rPr>
              <a:t>Self-Assessment </a:t>
            </a:r>
            <a:br>
              <a:rPr lang="en-GB" sz="6000" dirty="0" smtClean="0">
                <a:solidFill>
                  <a:schemeClr val="bg1"/>
                </a:solidFill>
                <a:effectLst/>
              </a:rPr>
            </a:br>
            <a:r>
              <a:rPr lang="en-GB" sz="6000" dirty="0" smtClean="0">
                <a:solidFill>
                  <a:schemeClr val="bg1"/>
                </a:solidFill>
                <a:effectLst/>
              </a:rPr>
              <a:t>and </a:t>
            </a:r>
            <a:br>
              <a:rPr lang="en-GB" sz="6000" dirty="0" smtClean="0">
                <a:solidFill>
                  <a:schemeClr val="bg1"/>
                </a:solidFill>
                <a:effectLst/>
              </a:rPr>
            </a:br>
            <a:r>
              <a:rPr lang="en-GB" sz="6000" dirty="0" smtClean="0">
                <a:solidFill>
                  <a:schemeClr val="bg1"/>
                </a:solidFill>
                <a:effectLst/>
              </a:rPr>
              <a:t>Peer-Assessment</a:t>
            </a:r>
            <a:endParaRPr lang="en-GB" dirty="0"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GB" sz="4000" b="1" dirty="0" smtClean="0">
                <a:solidFill>
                  <a:schemeClr val="tx1"/>
                </a:solidFill>
              </a:rPr>
              <a:t>Self-Assessment and Peer-Assessment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4056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You may not have been previously exposed to self and peer assessment within education.</a:t>
            </a:r>
          </a:p>
          <a:p>
            <a:endParaRPr lang="en-GB" dirty="0" smtClean="0"/>
          </a:p>
          <a:p>
            <a:r>
              <a:rPr lang="en-GB" dirty="0" smtClean="0"/>
              <a:t>This is a great opportunity for you.</a:t>
            </a:r>
          </a:p>
          <a:p>
            <a:endParaRPr lang="en-GB" dirty="0" smtClean="0"/>
          </a:p>
          <a:p>
            <a:r>
              <a:rPr lang="en-GB" dirty="0" smtClean="0"/>
              <a:t>It incorporates an overall course objective which is to evaluate your own learning and collaborate with others.</a:t>
            </a:r>
          </a:p>
          <a:p>
            <a:endParaRPr lang="en-GB" dirty="0" smtClean="0"/>
          </a:p>
          <a:p>
            <a:r>
              <a:rPr lang="en-GB" dirty="0" smtClean="0"/>
              <a:t>Some of you may have been exposed to annual evaluations in your jobs which involves your reflection, comments, and opinions. </a:t>
            </a:r>
          </a:p>
          <a:p>
            <a:endParaRPr lang="en-GB" dirty="0" smtClean="0"/>
          </a:p>
          <a:p>
            <a:r>
              <a:rPr lang="en-GB" dirty="0" smtClean="0"/>
              <a:t>Being </a:t>
            </a:r>
            <a:r>
              <a:rPr lang="en-GB" dirty="0" smtClean="0"/>
              <a:t>reflective is crucial to our growth and development as individuals and as professionals in our occupations. </a:t>
            </a:r>
          </a:p>
          <a:p>
            <a:pPr>
              <a:buNone/>
            </a:pPr>
            <a:r>
              <a:rPr lang="en-GB" dirty="0" smtClean="0"/>
              <a:t> 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 smtClean="0">
                <a:solidFill>
                  <a:schemeClr val="tx1"/>
                </a:solidFill>
              </a:rPr>
              <a:t>Self-Assessment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6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GB" sz="2000" dirty="0" smtClean="0"/>
              <a:t>Encourages student involvement and responsibility</a:t>
            </a:r>
            <a:r>
              <a:rPr lang="en-GB" sz="2000" dirty="0" smtClean="0"/>
              <a:t>.</a:t>
            </a:r>
          </a:p>
          <a:p>
            <a:pPr>
              <a:lnSpc>
                <a:spcPct val="80000"/>
              </a:lnSpc>
            </a:pPr>
            <a:endParaRPr lang="en-GB" sz="2000" dirty="0" smtClean="0"/>
          </a:p>
          <a:p>
            <a:pPr>
              <a:lnSpc>
                <a:spcPct val="80000"/>
              </a:lnSpc>
            </a:pPr>
            <a:r>
              <a:rPr lang="en-GB" sz="2000" dirty="0" smtClean="0"/>
              <a:t>Develops </a:t>
            </a:r>
            <a:r>
              <a:rPr lang="en-GB" sz="2000" dirty="0" smtClean="0"/>
              <a:t>student’s judgment skills. </a:t>
            </a:r>
            <a:endParaRPr lang="en-GB" sz="2000" dirty="0" smtClean="0"/>
          </a:p>
          <a:p>
            <a:pPr>
              <a:lnSpc>
                <a:spcPct val="80000"/>
              </a:lnSpc>
              <a:buNone/>
            </a:pPr>
            <a:endParaRPr lang="en-GB" sz="1000" dirty="0" smtClean="0"/>
          </a:p>
          <a:p>
            <a:pPr>
              <a:lnSpc>
                <a:spcPct val="80000"/>
              </a:lnSpc>
              <a:buNone/>
            </a:pPr>
            <a:r>
              <a:rPr lang="en-GB" sz="1000" dirty="0" smtClean="0"/>
              <a:t>University </a:t>
            </a:r>
            <a:r>
              <a:rPr lang="en-GB" sz="1000" dirty="0" smtClean="0"/>
              <a:t>of </a:t>
            </a:r>
            <a:r>
              <a:rPr lang="en-GB" sz="1000" dirty="0" smtClean="0"/>
              <a:t>Sydney </a:t>
            </a:r>
            <a:r>
              <a:rPr lang="en-GB" sz="1000" dirty="0" smtClean="0"/>
              <a:t>(n.d). Self and Peer </a:t>
            </a:r>
            <a:r>
              <a:rPr lang="en-GB" sz="1000" dirty="0" smtClean="0"/>
              <a:t>Assessment Advantages </a:t>
            </a:r>
            <a:r>
              <a:rPr lang="en-GB" sz="1000" dirty="0" smtClean="0"/>
              <a:t>and Disadvantages . Retrieved from http://</a:t>
            </a:r>
            <a:r>
              <a:rPr lang="en-GB" sz="1000" dirty="0" smtClean="0"/>
              <a:t>sydney.edu.au/education_social_work/groupwork/docs/SelfPeerAssessment.pdf</a:t>
            </a:r>
          </a:p>
          <a:p>
            <a:pPr>
              <a:lnSpc>
                <a:spcPct val="80000"/>
              </a:lnSpc>
              <a:buNone/>
            </a:pPr>
            <a:endParaRPr lang="en-GB" sz="1000" dirty="0" smtClean="0"/>
          </a:p>
          <a:p>
            <a:r>
              <a:rPr lang="en-GB" sz="2000" dirty="0" smtClean="0"/>
              <a:t>Provides the opportunity to promote independent learning. </a:t>
            </a:r>
            <a:endParaRPr lang="en-GB" sz="2000" dirty="0" smtClean="0"/>
          </a:p>
          <a:p>
            <a:pPr>
              <a:buNone/>
            </a:pPr>
            <a:endParaRPr lang="en-GB" sz="2000" dirty="0" smtClean="0"/>
          </a:p>
          <a:p>
            <a:r>
              <a:rPr lang="en-GB" sz="2000" dirty="0" smtClean="0"/>
              <a:t> Increases students’ responsibility for their own learning and progress</a:t>
            </a:r>
            <a:r>
              <a:rPr lang="en-GB" sz="2000" dirty="0" smtClean="0"/>
              <a:t>.</a:t>
            </a:r>
          </a:p>
          <a:p>
            <a:pPr>
              <a:buNone/>
            </a:pPr>
            <a:endParaRPr lang="en-GB" sz="1000" dirty="0" smtClean="0"/>
          </a:p>
          <a:p>
            <a:pPr>
              <a:buNone/>
            </a:pPr>
            <a:r>
              <a:rPr lang="en-GB" sz="1000" dirty="0" smtClean="0"/>
              <a:t>Scholastic </a:t>
            </a:r>
            <a:r>
              <a:rPr lang="en-GB" sz="1000" dirty="0" smtClean="0"/>
              <a:t>(2010). </a:t>
            </a:r>
            <a:r>
              <a:rPr lang="en-GB" sz="1000" dirty="0" smtClean="0"/>
              <a:t>The importance of peer and self assessment. </a:t>
            </a:r>
            <a:r>
              <a:rPr lang="en-GB" sz="1000" dirty="0" smtClean="0"/>
              <a:t>Retrieved from http://</a:t>
            </a:r>
            <a:r>
              <a:rPr lang="en-GB" sz="1000" dirty="0" smtClean="0"/>
              <a:t>education.scholastic.co.uk/content/13153</a:t>
            </a:r>
          </a:p>
          <a:p>
            <a:pPr>
              <a:buNone/>
            </a:pPr>
            <a:endParaRPr lang="en-GB" sz="1000" dirty="0" smtClean="0"/>
          </a:p>
          <a:p>
            <a:r>
              <a:rPr lang="en-GB" sz="2000" dirty="0" smtClean="0"/>
              <a:t>Promotes the skills of reflective practice and </a:t>
            </a:r>
            <a:r>
              <a:rPr lang="en-GB" sz="2000" dirty="0" smtClean="0"/>
              <a:t>self-monitoring.</a:t>
            </a:r>
          </a:p>
          <a:p>
            <a:pPr>
              <a:buNone/>
            </a:pPr>
            <a:endParaRPr lang="en-GB" sz="2000" dirty="0" smtClean="0"/>
          </a:p>
          <a:p>
            <a:r>
              <a:rPr lang="en-GB" sz="2000" dirty="0" smtClean="0"/>
              <a:t>Helps </a:t>
            </a:r>
            <a:r>
              <a:rPr lang="en-GB" sz="2000" dirty="0" smtClean="0"/>
              <a:t>students develop a range of personal, transferrable skills to meet the expectations of future employers.</a:t>
            </a:r>
          </a:p>
          <a:p>
            <a:endParaRPr lang="en-GB" sz="1000" dirty="0" smtClean="0"/>
          </a:p>
          <a:p>
            <a:pPr>
              <a:buNone/>
            </a:pPr>
            <a:r>
              <a:rPr lang="en-GB" sz="1000" dirty="0" smtClean="0"/>
              <a:t>Cornell University Center for Teaching Excellence(2012). Self-Assessment. Retrieved from http</a:t>
            </a:r>
            <a:r>
              <a:rPr lang="en-GB" sz="1000" dirty="0" smtClean="0"/>
              <a:t>://www.cte.cornell.edu/teaching-ideas/assessing-student-learning/self-assessment.html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GB" sz="4000" b="1" dirty="0" smtClean="0">
                <a:solidFill>
                  <a:schemeClr val="tx1"/>
                </a:solidFill>
              </a:rPr>
              <a:t>Peer-Assessment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6780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Aids understanding.</a:t>
            </a:r>
          </a:p>
          <a:p>
            <a:endParaRPr lang="en-GB" dirty="0" smtClean="0"/>
          </a:p>
          <a:p>
            <a:r>
              <a:rPr lang="en-GB" dirty="0" smtClean="0"/>
              <a:t>Enhances communication skills.</a:t>
            </a:r>
          </a:p>
          <a:p>
            <a:endParaRPr lang="en-GB" dirty="0" smtClean="0"/>
          </a:p>
          <a:p>
            <a:r>
              <a:rPr lang="en-GB" dirty="0" smtClean="0"/>
              <a:t>Encourages collaboration.</a:t>
            </a:r>
          </a:p>
          <a:p>
            <a:endParaRPr lang="en-GB" dirty="0" smtClean="0"/>
          </a:p>
          <a:p>
            <a:r>
              <a:rPr lang="en-GB" dirty="0" smtClean="0"/>
              <a:t>Students more open to peer feedback because not seen as criticism from authority.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sz="1300" dirty="0" smtClean="0"/>
              <a:t>UBC (n.d). Student Peer Review. Retrieved from http</a:t>
            </a:r>
            <a:r>
              <a:rPr lang="en-GB" sz="1300" dirty="0" smtClean="0"/>
              <a:t>://elearning.ubc.ca/toolkit/student-evaluation</a:t>
            </a:r>
            <a:r>
              <a:rPr lang="en-GB" sz="1300" dirty="0" smtClean="0"/>
              <a:t>/</a:t>
            </a:r>
          </a:p>
          <a:p>
            <a:endParaRPr lang="en-GB" dirty="0" smtClean="0"/>
          </a:p>
          <a:p>
            <a:r>
              <a:rPr lang="en-GB" dirty="0" smtClean="0"/>
              <a:t>Develops students ‘ judgment skills.</a:t>
            </a:r>
          </a:p>
          <a:p>
            <a:endParaRPr lang="en-GB" dirty="0" smtClean="0"/>
          </a:p>
          <a:p>
            <a:r>
              <a:rPr lang="en-GB" dirty="0" smtClean="0"/>
              <a:t>Encourages student involvement and responsibility .</a:t>
            </a:r>
          </a:p>
          <a:p>
            <a:pPr>
              <a:buNone/>
            </a:pPr>
            <a:endParaRPr lang="en-GB" sz="1400" dirty="0" smtClean="0"/>
          </a:p>
          <a:p>
            <a:pPr>
              <a:buNone/>
            </a:pPr>
            <a:r>
              <a:rPr lang="en-GB" sz="1300" dirty="0" smtClean="0"/>
              <a:t>University of Sydney (n.d). Self and Peer Assessment Advantages and Disadvantages . </a:t>
            </a:r>
            <a:r>
              <a:rPr lang="en-GB" sz="1300" dirty="0" smtClean="0"/>
              <a:t>Retrieved from http://sydney.edu.au/education_social_work/groupwork/docs/SelfPeerAssessment.pdf</a:t>
            </a:r>
            <a:endParaRPr lang="en-GB" sz="13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GB" sz="4000" b="1" dirty="0" smtClean="0">
                <a:solidFill>
                  <a:schemeClr val="tx1"/>
                </a:solidFill>
              </a:rPr>
              <a:t>Self-Assessment and Peer-Assessment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19736"/>
          </a:xfrm>
        </p:spPr>
        <p:txBody>
          <a:bodyPr/>
          <a:lstStyle/>
          <a:p>
            <a:r>
              <a:rPr lang="en-GB" dirty="0" smtClean="0"/>
              <a:t>Remember to use the rubrics provided. 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827584" y="2996952"/>
            <a:ext cx="2376264" cy="3240360"/>
            <a:chOff x="827584" y="2996952"/>
            <a:chExt cx="2376264" cy="3240360"/>
          </a:xfrm>
        </p:grpSpPr>
        <p:sp>
          <p:nvSpPr>
            <p:cNvPr id="4" name="Smiley Face 3"/>
            <p:cNvSpPr/>
            <p:nvPr/>
          </p:nvSpPr>
          <p:spPr>
            <a:xfrm>
              <a:off x="827584" y="4365104"/>
              <a:ext cx="2160240" cy="1872208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Connector 6"/>
            <p:cNvCxnSpPr>
              <a:stCxn id="4" idx="0"/>
            </p:cNvCxnSpPr>
            <p:nvPr/>
          </p:nvCxnSpPr>
          <p:spPr>
            <a:xfrm flipV="1">
              <a:off x="1907704" y="4005064"/>
              <a:ext cx="360040" cy="3600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Cloud Callout 7"/>
            <p:cNvSpPr/>
            <p:nvPr/>
          </p:nvSpPr>
          <p:spPr>
            <a:xfrm>
              <a:off x="1835696" y="2996952"/>
              <a:ext cx="1368152" cy="936104"/>
            </a:xfrm>
            <a:prstGeom prst="cloudCallou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cxnSp>
        <p:nvCxnSpPr>
          <p:cNvPr id="14" name="Straight Connector 13"/>
          <p:cNvCxnSpPr>
            <a:stCxn id="10" idx="6"/>
          </p:cNvCxnSpPr>
          <p:nvPr/>
        </p:nvCxnSpPr>
        <p:spPr>
          <a:xfrm flipV="1">
            <a:off x="5868144" y="5301208"/>
            <a:ext cx="288032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/>
          <p:cNvGrpSpPr/>
          <p:nvPr/>
        </p:nvGrpSpPr>
        <p:grpSpPr>
          <a:xfrm>
            <a:off x="4139952" y="3068960"/>
            <a:ext cx="4032448" cy="3168352"/>
            <a:chOff x="4139952" y="3068960"/>
            <a:chExt cx="4032448" cy="3168352"/>
          </a:xfrm>
        </p:grpSpPr>
        <p:sp>
          <p:nvSpPr>
            <p:cNvPr id="10" name="Smiley Face 9"/>
            <p:cNvSpPr/>
            <p:nvPr/>
          </p:nvSpPr>
          <p:spPr>
            <a:xfrm>
              <a:off x="4139952" y="4437112"/>
              <a:ext cx="1728192" cy="1800200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Smiley Face 10"/>
            <p:cNvSpPr/>
            <p:nvPr/>
          </p:nvSpPr>
          <p:spPr>
            <a:xfrm>
              <a:off x="5292080" y="3068960"/>
              <a:ext cx="1728192" cy="1800200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Smiley Face 11"/>
            <p:cNvSpPr/>
            <p:nvPr/>
          </p:nvSpPr>
          <p:spPr>
            <a:xfrm>
              <a:off x="6444208" y="4365104"/>
              <a:ext cx="1728192" cy="1800200"/>
            </a:xfrm>
            <a:prstGeom prst="smileyFac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Straight Connector 15"/>
            <p:cNvCxnSpPr>
              <a:stCxn id="11" idx="4"/>
            </p:cNvCxnSpPr>
            <p:nvPr/>
          </p:nvCxnSpPr>
          <p:spPr>
            <a:xfrm>
              <a:off x="6156176" y="4869160"/>
              <a:ext cx="0" cy="4320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Straight Connector 17"/>
          <p:cNvCxnSpPr>
            <a:stCxn id="12" idx="2"/>
          </p:cNvCxnSpPr>
          <p:nvPr/>
        </p:nvCxnSpPr>
        <p:spPr>
          <a:xfrm flipH="1">
            <a:off x="6156176" y="5265204"/>
            <a:ext cx="288032" cy="36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GB" sz="4000" b="1" dirty="0" smtClean="0">
                <a:solidFill>
                  <a:schemeClr val="tx1"/>
                </a:solidFill>
              </a:rPr>
              <a:t>References</a:t>
            </a:r>
            <a:endParaRPr lang="en-GB" sz="40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40560"/>
          </a:xfrm>
        </p:spPr>
        <p:txBody>
          <a:bodyPr>
            <a:normAutofit fontScale="47500" lnSpcReduction="20000"/>
          </a:bodyPr>
          <a:lstStyle/>
          <a:p>
            <a:r>
              <a:rPr lang="en-GB" sz="4200" dirty="0" smtClean="0"/>
              <a:t>Cornell </a:t>
            </a:r>
            <a:r>
              <a:rPr lang="en-GB" sz="4200" dirty="0" smtClean="0"/>
              <a:t>University Center for Teaching </a:t>
            </a:r>
            <a:r>
              <a:rPr lang="en-GB" sz="4200" dirty="0" smtClean="0"/>
              <a:t>Excellence. (</a:t>
            </a:r>
            <a:r>
              <a:rPr lang="en-GB" sz="4200" dirty="0" smtClean="0"/>
              <a:t>2012). Self-Assessment. Retrieved from http://</a:t>
            </a:r>
            <a:r>
              <a:rPr lang="en-GB" sz="4200" dirty="0" smtClean="0"/>
              <a:t>www.cte.cornell.edu/teaching-ideas/assessing-student-learning/self-assessment.html</a:t>
            </a:r>
          </a:p>
          <a:p>
            <a:endParaRPr lang="en-GB" sz="4200" dirty="0" smtClean="0"/>
          </a:p>
          <a:p>
            <a:r>
              <a:rPr lang="en-GB" sz="4200" dirty="0" smtClean="0"/>
              <a:t>Scholastic. (2010</a:t>
            </a:r>
            <a:r>
              <a:rPr lang="en-GB" sz="4200" dirty="0" smtClean="0"/>
              <a:t>). The importance of peer and self assessment. Retrieved from http://education.scholastic.co.uk/content/13153</a:t>
            </a:r>
          </a:p>
          <a:p>
            <a:endParaRPr lang="en-GB" sz="4200" dirty="0" smtClean="0"/>
          </a:p>
          <a:p>
            <a:r>
              <a:rPr lang="en-GB" sz="4200" dirty="0" smtClean="0"/>
              <a:t>UBC. (n.d</a:t>
            </a:r>
            <a:r>
              <a:rPr lang="en-GB" sz="4200" dirty="0" smtClean="0"/>
              <a:t>). Student Peer Review. Retrieved from http://elearning.ubc.ca/toolkit/student-evaluation/</a:t>
            </a:r>
          </a:p>
          <a:p>
            <a:endParaRPr lang="en-GB" sz="4200" dirty="0" smtClean="0"/>
          </a:p>
          <a:p>
            <a:r>
              <a:rPr lang="en-GB" sz="4200" dirty="0" smtClean="0"/>
              <a:t>University </a:t>
            </a:r>
            <a:r>
              <a:rPr lang="en-GB" sz="4200" dirty="0" smtClean="0"/>
              <a:t>of </a:t>
            </a:r>
            <a:r>
              <a:rPr lang="en-GB" sz="4200" dirty="0" smtClean="0"/>
              <a:t>Sydney. (n.d</a:t>
            </a:r>
            <a:r>
              <a:rPr lang="en-GB" sz="4200" dirty="0" smtClean="0"/>
              <a:t>). Self and Peer Assessment Advantages and Disadvantages . Retrieved from http://</a:t>
            </a:r>
            <a:r>
              <a:rPr lang="en-GB" sz="4200" dirty="0" smtClean="0"/>
              <a:t>sydney.edu.au/education_social_work/groupwork/docs/SelfPeerAssessment.pdf</a:t>
            </a:r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r>
              <a:rPr lang="en-GB" dirty="0" smtClean="0"/>
              <a:t> 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</TotalTime>
  <Words>276</Words>
  <Application>Microsoft Office PowerPoint</Application>
  <PresentationFormat>On-screen Show (4:3)</PresentationFormat>
  <Paragraphs>62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Self-Assessment  and  Peer-Assessment</vt:lpstr>
      <vt:lpstr>Self-Assessment and Peer-Assessment</vt:lpstr>
      <vt:lpstr>Self-Assessment</vt:lpstr>
      <vt:lpstr>Peer-Assessment</vt:lpstr>
      <vt:lpstr>Self-Assessment and Peer-Assessment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Self-Assessment  and  Peer-Assessment</dc:title>
  <dc:creator>Giselle</dc:creator>
  <cp:lastModifiedBy>Giselle</cp:lastModifiedBy>
  <cp:revision>9</cp:revision>
  <dcterms:created xsi:type="dcterms:W3CDTF">2015-07-10T15:15:12Z</dcterms:created>
  <dcterms:modified xsi:type="dcterms:W3CDTF">2015-07-12T17:02:30Z</dcterms:modified>
</cp:coreProperties>
</file>