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82" r:id="rId3"/>
    <p:sldId id="281" r:id="rId4"/>
    <p:sldId id="258" r:id="rId5"/>
    <p:sldId id="257" r:id="rId6"/>
    <p:sldId id="271" r:id="rId7"/>
    <p:sldId id="267" r:id="rId8"/>
    <p:sldId id="265" r:id="rId9"/>
    <p:sldId id="288" r:id="rId10"/>
    <p:sldId id="283" r:id="rId11"/>
    <p:sldId id="286" r:id="rId12"/>
    <p:sldId id="287" r:id="rId13"/>
    <p:sldId id="28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47978" autoAdjust="0"/>
    <p:restoredTop sz="94660"/>
  </p:normalViewPr>
  <p:slideViewPr>
    <p:cSldViewPr>
      <p:cViewPr varScale="1">
        <p:scale>
          <a:sx n="77" d="100"/>
          <a:sy n="77" d="100"/>
        </p:scale>
        <p:origin x="57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9CB7E5-76CF-4BD6-ABB0-52350135F617}" type="datetimeFigureOut">
              <a:rPr lang="en-GB" smtClean="0"/>
              <a:pPr/>
              <a:t>11/07/2015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D21E32-FF39-4489-8B10-089BF7A405D8}" type="slidenum">
              <a:rPr lang="en-GB" smtClean="0"/>
              <a:pPr/>
              <a:t>‹#›</a:t>
            </a:fld>
            <a:endParaRPr lang="en-GB"/>
          </a:p>
        </p:txBody>
      </p:sp>
    </p:spTree>
    <p:extLst>
      <p:ext uri="{BB962C8B-B14F-4D97-AF65-F5344CB8AC3E}">
        <p14:creationId xmlns:p14="http://schemas.microsoft.com/office/powerpoint/2010/main" val="119981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ri.search.yahoo.com/_ylt=A2KLj9Ej21NV9jkA7B_2FAx.;_ylu=X3oDMTBxNG1oMmE2BHNlYwNmcC1hdHRyaWIEc2xrA3J1cmwEaXQD/RV=2/RE=1431587747/RO=11/RU=http:/pennstatehershey.adam.com/content.aspx?productId=112&amp;pid=3&amp;gid=100030/RK=0/RS=BrchJyUiBWvpfLnZJ_960DBUbDA-"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2</a:t>
            </a:fld>
            <a:endParaRPr lang="en-GB"/>
          </a:p>
        </p:txBody>
      </p:sp>
    </p:spTree>
    <p:extLst>
      <p:ext uri="{BB962C8B-B14F-4D97-AF65-F5344CB8AC3E}">
        <p14:creationId xmlns:p14="http://schemas.microsoft.com/office/powerpoint/2010/main" val="3807723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Mouth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Ingestion</a:t>
            </a:r>
            <a:r>
              <a:rPr lang="en-GB" sz="1200" kern="1200" dirty="0" smtClean="0">
                <a:solidFill>
                  <a:schemeClr val="tx1"/>
                </a:solidFill>
                <a:latin typeface="+mn-lt"/>
                <a:ea typeface="+mn-ea"/>
                <a:cs typeface="+mn-cs"/>
              </a:rPr>
              <a:t> is when food is taken into the mouth. It is the first part of the digestive system, where food enters the body. Chewing (</a:t>
            </a:r>
            <a:r>
              <a:rPr lang="en-GB" sz="1200" b="1" kern="1200" dirty="0" smtClean="0">
                <a:solidFill>
                  <a:schemeClr val="tx1"/>
                </a:solidFill>
                <a:latin typeface="+mn-lt"/>
                <a:ea typeface="+mn-ea"/>
                <a:cs typeface="+mn-cs"/>
              </a:rPr>
              <a:t>mastication </a:t>
            </a:r>
            <a:r>
              <a:rPr lang="en-GB" sz="1200" kern="1200" dirty="0" smtClean="0">
                <a:solidFill>
                  <a:schemeClr val="tx1"/>
                </a:solidFill>
                <a:latin typeface="+mn-lt"/>
                <a:ea typeface="+mn-ea"/>
                <a:cs typeface="+mn-cs"/>
              </a:rPr>
              <a:t>) and salivary enzymes in the mouth are the beginning of the digestive process i.e. breaking down the food.  The mass of food ready to be swallowed is called a </a:t>
            </a:r>
            <a:r>
              <a:rPr lang="en-GB" sz="1200" b="1" kern="1200" dirty="0" smtClean="0">
                <a:solidFill>
                  <a:schemeClr val="tx1"/>
                </a:solidFill>
                <a:latin typeface="+mn-lt"/>
                <a:ea typeface="+mn-ea"/>
                <a:cs typeface="+mn-cs"/>
              </a:rPr>
              <a:t>bolus</a:t>
            </a:r>
            <a:r>
              <a:rPr lang="en-GB" sz="1200" kern="1200" dirty="0" smtClean="0">
                <a:solidFill>
                  <a:schemeClr val="tx1"/>
                </a:solidFill>
                <a:latin typeface="+mn-lt"/>
                <a:ea typeface="+mn-ea"/>
                <a:cs typeface="+mn-cs"/>
              </a:rPr>
              <a:t>. Swallowing is called </a:t>
            </a:r>
            <a:r>
              <a:rPr lang="en-GB" sz="1200" b="1" kern="1200" dirty="0" smtClean="0">
                <a:solidFill>
                  <a:schemeClr val="tx1"/>
                </a:solidFill>
                <a:latin typeface="+mn-lt"/>
                <a:ea typeface="+mn-ea"/>
                <a:cs typeface="+mn-cs"/>
              </a:rPr>
              <a:t>deglutition</a:t>
            </a:r>
            <a:r>
              <a:rPr lang="en-GB" sz="1200" kern="120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DAD21E32-FF39-4489-8B10-089BF7A405D8}" type="slidenum">
              <a:rPr lang="en-GB" smtClean="0"/>
              <a:pPr/>
              <a:t>4</a:t>
            </a:fld>
            <a:endParaRPr lang="en-GB"/>
          </a:p>
        </p:txBody>
      </p:sp>
    </p:spTree>
    <p:extLst>
      <p:ext uri="{BB962C8B-B14F-4D97-AF65-F5344CB8AC3E}">
        <p14:creationId xmlns:p14="http://schemas.microsoft.com/office/powerpoint/2010/main" val="740357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latin typeface="+mn-lt"/>
                <a:ea typeface="+mn-ea"/>
                <a:cs typeface="+mn-cs"/>
              </a:rPr>
              <a:t>Epiglottis </a:t>
            </a:r>
            <a:r>
              <a:rPr lang="en-GB" sz="1200" b="0" kern="1200" dirty="0" smtClean="0">
                <a:solidFill>
                  <a:schemeClr val="tx1"/>
                </a:solidFill>
                <a:latin typeface="+mn-lt"/>
                <a:ea typeface="+mn-ea"/>
                <a:cs typeface="+mn-cs"/>
              </a:rPr>
              <a:t>I</a:t>
            </a:r>
            <a:r>
              <a:rPr lang="en-GB" sz="1200" kern="1200" dirty="0" smtClean="0">
                <a:solidFill>
                  <a:schemeClr val="tx1"/>
                </a:solidFill>
                <a:latin typeface="+mn-lt"/>
                <a:ea typeface="+mn-ea"/>
                <a:cs typeface="+mn-cs"/>
              </a:rPr>
              <a:t>s </a:t>
            </a:r>
            <a:r>
              <a:rPr lang="en-GB" sz="1200" kern="1200" dirty="0" smtClean="0">
                <a:solidFill>
                  <a:schemeClr val="tx1"/>
                </a:solidFill>
                <a:latin typeface="+mn-lt"/>
                <a:ea typeface="+mn-ea"/>
                <a:cs typeface="+mn-cs"/>
              </a:rPr>
              <a:t>a flexible flap </a:t>
            </a:r>
            <a:r>
              <a:rPr lang="en-GB" sz="1200" kern="1200" dirty="0" smtClean="0">
                <a:solidFill>
                  <a:schemeClr val="tx1"/>
                </a:solidFill>
                <a:latin typeface="+mn-lt"/>
                <a:ea typeface="+mn-ea"/>
                <a:cs typeface="+mn-cs"/>
              </a:rPr>
              <a:t>of cartilage</a:t>
            </a:r>
            <a:r>
              <a:rPr lang="en-GB" sz="1200" kern="1200" baseline="0" dirty="0" smtClean="0">
                <a:solidFill>
                  <a:schemeClr val="tx1"/>
                </a:solidFill>
                <a:latin typeface="+mn-lt"/>
                <a:ea typeface="+mn-ea"/>
                <a:cs typeface="+mn-cs"/>
              </a:rPr>
              <a:t> located behind the tongue. The main function is to seal off the windpipe during eating therefore it prevents food from going into the trachea (windpipe) and instead directs it to the </a:t>
            </a:r>
            <a:r>
              <a:rPr lang="en-GB" sz="1200" kern="1200" baseline="0" dirty="0" err="1" smtClean="0">
                <a:solidFill>
                  <a:schemeClr val="tx1"/>
                </a:solidFill>
                <a:latin typeface="+mn-lt"/>
                <a:ea typeface="+mn-ea"/>
                <a:cs typeface="+mn-cs"/>
              </a:rPr>
              <a:t>esophagus</a:t>
            </a:r>
            <a:r>
              <a:rPr lang="en-GB" sz="1200" kern="1200" baseline="0" dirty="0" smtClean="0">
                <a:solidFill>
                  <a:schemeClr val="tx1"/>
                </a:solidFill>
                <a:latin typeface="+mn-lt"/>
                <a:ea typeface="+mn-ea"/>
                <a:cs typeface="+mn-cs"/>
              </a:rPr>
              <a:t>.</a:t>
            </a:r>
            <a:endParaRPr lang="en-GB" sz="1200" b="1"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Esophagus</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 long tube between the mouth and the stomach. It uses rhythmic muscle movements (peristalsis) to force food from the throat into the stomach.</a:t>
            </a:r>
          </a:p>
          <a:p>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5</a:t>
            </a:fld>
            <a:endParaRPr lang="en-GB"/>
          </a:p>
        </p:txBody>
      </p:sp>
    </p:spTree>
    <p:extLst>
      <p:ext uri="{BB962C8B-B14F-4D97-AF65-F5344CB8AC3E}">
        <p14:creationId xmlns:p14="http://schemas.microsoft.com/office/powerpoint/2010/main" val="3022297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Food</a:t>
            </a:r>
            <a:r>
              <a:rPr lang="en-GB" b="1" baseline="0" dirty="0" smtClean="0"/>
              <a:t> i</a:t>
            </a:r>
            <a:r>
              <a:rPr lang="en-GB" b="1" dirty="0" smtClean="0"/>
              <a:t>s broken down and travels through the gastrointestinal tract.</a:t>
            </a:r>
            <a:r>
              <a:rPr lang="en-GB" dirty="0" smtClean="0"/>
              <a:t> </a:t>
            </a:r>
            <a:r>
              <a:rPr lang="en-GB" baseline="0" dirty="0" smtClean="0"/>
              <a:t> A</a:t>
            </a:r>
            <a:r>
              <a:rPr lang="en-GB" dirty="0" smtClean="0"/>
              <a:t> sack-like, muscular organ that is attached to the esophagus. When food enters the stomach, it is churned in an acid bath.</a:t>
            </a:r>
          </a:p>
          <a:p>
            <a:r>
              <a:rPr lang="en-GB" dirty="0" smtClean="0"/>
              <a:t>Villi.</a:t>
            </a:r>
          </a:p>
          <a:p>
            <a:endParaRPr lang="en-GB" dirty="0" smtClean="0"/>
          </a:p>
          <a:p>
            <a:r>
              <a:rPr lang="en-GB" b="0" dirty="0" smtClean="0"/>
              <a:t>Food is broken down and travels through the gastrointestinal tract. Digestive enzymes aid the breakdown of complex nutrients.</a:t>
            </a:r>
          </a:p>
          <a:p>
            <a:endParaRPr lang="en-GB" b="0" dirty="0" smtClean="0"/>
          </a:p>
          <a:p>
            <a:r>
              <a:rPr lang="en-GB" b="0" dirty="0" smtClean="0"/>
              <a:t>Proteins…amino acids</a:t>
            </a:r>
          </a:p>
          <a:p>
            <a:r>
              <a:rPr lang="en-GB" b="0" dirty="0" smtClean="0"/>
              <a:t>Sugars..glucose</a:t>
            </a:r>
          </a:p>
          <a:p>
            <a:r>
              <a:rPr lang="en-GB" b="0" dirty="0" smtClean="0"/>
              <a:t>Fats..fatty acids or triglycerides</a:t>
            </a:r>
          </a:p>
          <a:p>
            <a:endParaRPr lang="en-GB" b="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6</a:t>
            </a:fld>
            <a:endParaRPr lang="en-GB"/>
          </a:p>
        </p:txBody>
      </p:sp>
    </p:spTree>
    <p:extLst>
      <p:ext uri="{BB962C8B-B14F-4D97-AF65-F5344CB8AC3E}">
        <p14:creationId xmlns:p14="http://schemas.microsoft.com/office/powerpoint/2010/main" val="673634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Stomach</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A sack-like, muscular organ that is attached to the esophagus. When food enters the stomach, it is churned in an acid bath. Food is broken down and travels through the gastrointestinal tract. Digestive enzymes aid the breakdown of complex nutrients.</a:t>
            </a:r>
          </a:p>
          <a:p>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Gall bladder</a:t>
            </a:r>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 small, sac-like organ located by the duodenum. It stores and releases bile (a digestive chemical produced in the liver) into the small intestine.</a:t>
            </a:r>
          </a:p>
          <a:p>
            <a:r>
              <a:rPr lang="en-GB" sz="1200" b="1" kern="1200" dirty="0" smtClean="0">
                <a:solidFill>
                  <a:schemeClr val="tx1"/>
                </a:solidFill>
                <a:latin typeface="+mn-lt"/>
                <a:ea typeface="+mn-ea"/>
                <a:cs typeface="+mn-cs"/>
              </a:rPr>
              <a:t>Pancreas</a:t>
            </a:r>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An enzyme-producing gland located below the stomach and above the intestines. Enzymes from the pancreas help in the digestion of carbohydrates, fats and proteins in the small intestine. </a:t>
            </a:r>
          </a:p>
          <a:p>
            <a:r>
              <a:rPr lang="en-GB" sz="1200" b="1" kern="1200" dirty="0" smtClean="0">
                <a:solidFill>
                  <a:schemeClr val="tx1"/>
                </a:solidFill>
                <a:latin typeface="+mn-lt"/>
                <a:ea typeface="+mn-ea"/>
                <a:cs typeface="+mn-cs"/>
              </a:rPr>
              <a:t>Liver</a:t>
            </a:r>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 large organ located above and in front of the stomach. It filters toxins from the blood, and makes bile, which breaks down fats, and some blood proteins.  The liver produces bile, releases Bilirubin and helps to maintain normal blood glucose levels. It manufactures blood proteins necessary for clotting, and removes toxins and poisons from the blood. </a:t>
            </a:r>
          </a:p>
          <a:p>
            <a:endParaRPr lang="en-GB" sz="1200" kern="120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7</a:t>
            </a:fld>
            <a:endParaRPr lang="en-GB"/>
          </a:p>
        </p:txBody>
      </p:sp>
    </p:spTree>
    <p:extLst>
      <p:ext uri="{BB962C8B-B14F-4D97-AF65-F5344CB8AC3E}">
        <p14:creationId xmlns:p14="http://schemas.microsoft.com/office/powerpoint/2010/main" val="281722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Small intestine</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Villi </a:t>
            </a:r>
            <a:r>
              <a:rPr lang="en-GB" sz="1200" kern="1200" dirty="0" smtClean="0">
                <a:solidFill>
                  <a:schemeClr val="tx1"/>
                </a:solidFill>
                <a:latin typeface="+mn-lt"/>
                <a:ea typeface="+mn-ea"/>
                <a:cs typeface="+mn-cs"/>
              </a:rPr>
              <a:t>are tiny, finger-like projections that enable the small intestine to absorb nutrients from food. </a:t>
            </a:r>
            <a:r>
              <a:rPr lang="en-GB" sz="1200" b="1" kern="1200" dirty="0" smtClean="0">
                <a:solidFill>
                  <a:schemeClr val="tx1"/>
                </a:solidFill>
                <a:latin typeface="+mn-lt"/>
                <a:ea typeface="+mn-ea"/>
                <a:cs typeface="+mn-cs"/>
              </a:rPr>
              <a:t>Duodenum</a:t>
            </a:r>
            <a:r>
              <a:rPr lang="en-GB" sz="1200" kern="1200" dirty="0" smtClean="0">
                <a:solidFill>
                  <a:schemeClr val="tx1"/>
                </a:solidFill>
                <a:latin typeface="+mn-lt"/>
                <a:ea typeface="+mn-ea"/>
                <a:cs typeface="+mn-cs"/>
              </a:rPr>
              <a:t>  is the first part of the small intestine; it is C-shaped and runs from the stomach to the jejunum. </a:t>
            </a:r>
            <a:r>
              <a:rPr lang="en-GB" sz="1200" b="1" kern="1200" dirty="0" smtClean="0">
                <a:solidFill>
                  <a:schemeClr val="tx1"/>
                </a:solidFill>
                <a:latin typeface="+mn-lt"/>
                <a:ea typeface="+mn-ea"/>
                <a:cs typeface="+mn-cs"/>
              </a:rPr>
              <a:t>Jejunum </a:t>
            </a:r>
            <a:r>
              <a:rPr lang="en-GB" sz="1200" kern="1200" dirty="0" smtClean="0">
                <a:solidFill>
                  <a:schemeClr val="tx1"/>
                </a:solidFill>
                <a:latin typeface="+mn-lt"/>
                <a:ea typeface="+mn-ea"/>
                <a:cs typeface="+mn-cs"/>
              </a:rPr>
              <a:t> is the long, coiled mid-section of the small intestine; it is between the duodenum and the ileum.</a:t>
            </a:r>
          </a:p>
          <a:p>
            <a:r>
              <a:rPr lang="en-GB" sz="1200" b="1" kern="1200" dirty="0" smtClean="0">
                <a:solidFill>
                  <a:schemeClr val="tx1"/>
                </a:solidFill>
                <a:latin typeface="+mn-lt"/>
                <a:ea typeface="+mn-ea"/>
                <a:cs typeface="+mn-cs"/>
              </a:rPr>
              <a:t>Ileum</a:t>
            </a:r>
            <a:r>
              <a:rPr lang="en-GB" sz="1200" kern="1200" dirty="0" smtClean="0">
                <a:solidFill>
                  <a:schemeClr val="tx1"/>
                </a:solidFill>
                <a:latin typeface="+mn-lt"/>
                <a:ea typeface="+mn-ea"/>
                <a:cs typeface="+mn-cs"/>
              </a:rPr>
              <a:t>  is the last part of the small intestine before the large intestine begins.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8</a:t>
            </a:fld>
            <a:endParaRPr lang="en-GB"/>
          </a:p>
        </p:txBody>
      </p:sp>
    </p:spTree>
    <p:extLst>
      <p:ext uri="{BB962C8B-B14F-4D97-AF65-F5344CB8AC3E}">
        <p14:creationId xmlns:p14="http://schemas.microsoft.com/office/powerpoint/2010/main" val="3978304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Large Intestine</a:t>
            </a:r>
            <a:endParaRPr lang="en-GB" sz="1200" kern="1200" dirty="0" smtClean="0">
              <a:solidFill>
                <a:schemeClr val="tx1"/>
              </a:solidFill>
              <a:latin typeface="+mn-lt"/>
              <a:ea typeface="+mn-ea"/>
              <a:cs typeface="+mn-cs"/>
            </a:endParaRPr>
          </a:p>
          <a:p>
            <a:r>
              <a:rPr lang="en-GB" sz="1200" b="1" kern="1200" dirty="0" err="1" smtClean="0">
                <a:solidFill>
                  <a:schemeClr val="tx1"/>
                </a:solidFill>
                <a:latin typeface="+mn-lt"/>
                <a:ea typeface="+mn-ea"/>
                <a:cs typeface="+mn-cs"/>
              </a:rPr>
              <a:t>Cecum</a:t>
            </a:r>
            <a:r>
              <a:rPr lang="en-GB" sz="1200" kern="1200" dirty="0" smtClean="0">
                <a:solidFill>
                  <a:schemeClr val="tx1"/>
                </a:solidFill>
                <a:latin typeface="+mn-lt"/>
                <a:ea typeface="+mn-ea"/>
                <a:cs typeface="+mn-cs"/>
              </a:rPr>
              <a:t>  The first part of the large intestine; the appendix is connected to the </a:t>
            </a:r>
            <a:r>
              <a:rPr lang="en-GB" sz="1200" kern="1200" dirty="0" err="1" smtClean="0">
                <a:solidFill>
                  <a:schemeClr val="tx1"/>
                </a:solidFill>
                <a:latin typeface="+mn-lt"/>
                <a:ea typeface="+mn-ea"/>
                <a:cs typeface="+mn-cs"/>
              </a:rPr>
              <a:t>cecum</a:t>
            </a:r>
            <a:r>
              <a:rPr lang="en-GB" sz="1200" kern="1200" dirty="0" smtClean="0">
                <a:solidFill>
                  <a:schemeClr val="tx1"/>
                </a:solidFill>
                <a:latin typeface="+mn-lt"/>
                <a:ea typeface="+mn-ea"/>
                <a:cs typeface="+mn-cs"/>
              </a:rPr>
              <a:t>. (the </a:t>
            </a:r>
            <a:r>
              <a:rPr lang="en-GB" sz="1200" b="1" kern="1200" dirty="0" smtClean="0">
                <a:solidFill>
                  <a:schemeClr val="tx1"/>
                </a:solidFill>
                <a:latin typeface="+mn-lt"/>
                <a:ea typeface="+mn-ea"/>
                <a:cs typeface="+mn-cs"/>
              </a:rPr>
              <a:t>Appendix</a:t>
            </a:r>
            <a:r>
              <a:rPr lang="en-GB" sz="1200" kern="1200" dirty="0" smtClean="0">
                <a:solidFill>
                  <a:schemeClr val="tx1"/>
                </a:solidFill>
                <a:latin typeface="+mn-lt"/>
                <a:ea typeface="+mn-ea"/>
                <a:cs typeface="+mn-cs"/>
              </a:rPr>
              <a:t>  is  small sac located on the </a:t>
            </a:r>
            <a:r>
              <a:rPr lang="en-GB" sz="1200" kern="1200" dirty="0" err="1" smtClean="0">
                <a:solidFill>
                  <a:schemeClr val="tx1"/>
                </a:solidFill>
                <a:latin typeface="+mn-lt"/>
                <a:ea typeface="+mn-ea"/>
                <a:cs typeface="+mn-cs"/>
              </a:rPr>
              <a:t>cecum</a:t>
            </a:r>
            <a:r>
              <a:rPr lang="en-GB" sz="1200" kern="1200" dirty="0" smtClean="0">
                <a:solidFill>
                  <a:schemeClr val="tx1"/>
                </a:solidFill>
                <a:latin typeface="+mn-lt"/>
                <a:ea typeface="+mn-ea"/>
                <a:cs typeface="+mn-cs"/>
              </a:rPr>
              <a:t>)</a:t>
            </a:r>
          </a:p>
          <a:p>
            <a:r>
              <a:rPr lang="en-GB" sz="1200" b="1" kern="1200" dirty="0" smtClean="0">
                <a:solidFill>
                  <a:schemeClr val="tx1"/>
                </a:solidFill>
                <a:latin typeface="+mn-lt"/>
                <a:ea typeface="+mn-ea"/>
                <a:cs typeface="+mn-cs"/>
              </a:rPr>
              <a:t>Ascending colon</a:t>
            </a:r>
            <a:r>
              <a:rPr lang="en-GB" sz="1200" kern="1200" dirty="0" smtClean="0">
                <a:solidFill>
                  <a:schemeClr val="tx1"/>
                </a:solidFill>
                <a:latin typeface="+mn-lt"/>
                <a:ea typeface="+mn-ea"/>
                <a:cs typeface="+mn-cs"/>
              </a:rPr>
              <a:t>  The part of the large intestine that run upwards; it is located after the </a:t>
            </a:r>
            <a:r>
              <a:rPr lang="en-GB" sz="1200" kern="1200" dirty="0" err="1" smtClean="0">
                <a:solidFill>
                  <a:schemeClr val="tx1"/>
                </a:solidFill>
                <a:latin typeface="+mn-lt"/>
                <a:ea typeface="+mn-ea"/>
                <a:cs typeface="+mn-cs"/>
              </a:rPr>
              <a:t>cecum</a:t>
            </a:r>
            <a:r>
              <a:rPr lang="en-GB" sz="1200" kern="1200" dirty="0" smtClean="0">
                <a:solidFill>
                  <a:schemeClr val="tx1"/>
                </a:solidFill>
                <a:latin typeface="+mn-lt"/>
                <a:ea typeface="+mn-ea"/>
                <a:cs typeface="+mn-cs"/>
              </a:rPr>
              <a:t>. </a:t>
            </a:r>
          </a:p>
          <a:p>
            <a:r>
              <a:rPr lang="en-GB" sz="1200" b="1" kern="1200" dirty="0" smtClean="0">
                <a:solidFill>
                  <a:schemeClr val="tx1"/>
                </a:solidFill>
                <a:latin typeface="+mn-lt"/>
                <a:ea typeface="+mn-ea"/>
                <a:cs typeface="+mn-cs"/>
              </a:rPr>
              <a:t>Transverse colon</a:t>
            </a:r>
            <a:r>
              <a:rPr lang="en-GB" sz="1200" kern="1200" dirty="0" smtClean="0">
                <a:solidFill>
                  <a:schemeClr val="tx1"/>
                </a:solidFill>
                <a:latin typeface="+mn-lt"/>
                <a:ea typeface="+mn-ea"/>
                <a:cs typeface="+mn-cs"/>
              </a:rPr>
              <a:t>  The part of the large intestine that runs horizontally across the abdomen. </a:t>
            </a:r>
          </a:p>
          <a:p>
            <a:r>
              <a:rPr lang="en-GB" sz="1200" b="1" kern="1200" dirty="0" smtClean="0">
                <a:solidFill>
                  <a:schemeClr val="tx1"/>
                </a:solidFill>
                <a:latin typeface="+mn-lt"/>
                <a:ea typeface="+mn-ea"/>
                <a:cs typeface="+mn-cs"/>
              </a:rPr>
              <a:t>Descending colon</a:t>
            </a:r>
            <a:r>
              <a:rPr lang="en-GB" sz="1200" kern="1200" dirty="0" smtClean="0">
                <a:solidFill>
                  <a:schemeClr val="tx1"/>
                </a:solidFill>
                <a:latin typeface="+mn-lt"/>
                <a:ea typeface="+mn-ea"/>
                <a:cs typeface="+mn-cs"/>
              </a:rPr>
              <a:t>  The part of the large intestine that run downwards after the transverse colon and before the sigmoid colon.</a:t>
            </a:r>
          </a:p>
          <a:p>
            <a:r>
              <a:rPr lang="en-GB" sz="1200" b="1" kern="1200" dirty="0" smtClean="0">
                <a:solidFill>
                  <a:schemeClr val="tx1"/>
                </a:solidFill>
                <a:latin typeface="+mn-lt"/>
                <a:ea typeface="+mn-ea"/>
                <a:cs typeface="+mn-cs"/>
              </a:rPr>
              <a:t>Sigmoid colon</a:t>
            </a:r>
            <a:r>
              <a:rPr lang="en-GB" sz="1200" kern="1200" dirty="0" smtClean="0">
                <a:solidFill>
                  <a:schemeClr val="tx1"/>
                </a:solidFill>
                <a:latin typeface="+mn-lt"/>
                <a:ea typeface="+mn-ea"/>
                <a:cs typeface="+mn-cs"/>
              </a:rPr>
              <a:t>  The part of the large intestine between the descending colon and the rectum.</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And finally we come to </a:t>
            </a:r>
            <a:r>
              <a:rPr lang="en-GB" sz="1200" b="1" kern="1200" dirty="0" smtClean="0">
                <a:solidFill>
                  <a:schemeClr val="tx1"/>
                </a:solidFill>
                <a:latin typeface="+mn-lt"/>
                <a:ea typeface="+mn-ea"/>
                <a:cs typeface="+mn-cs"/>
              </a:rPr>
              <a:t>Elimination</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The body eliminates solid waste that cannot be absorbed.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Rectum</a:t>
            </a:r>
            <a:r>
              <a:rPr lang="en-GB" sz="1200" kern="1200" dirty="0" smtClean="0">
                <a:solidFill>
                  <a:schemeClr val="tx1"/>
                </a:solidFill>
                <a:latin typeface="+mn-lt"/>
                <a:ea typeface="+mn-ea"/>
                <a:cs typeface="+mn-cs"/>
              </a:rPr>
              <a:t>  is the lower part of the large intestine, where faeces are stored before they are excreted from the body.</a:t>
            </a:r>
            <a:r>
              <a:rPr lang="en-GB" sz="1200" u="sng" kern="1200" dirty="0" smtClean="0">
                <a:solidFill>
                  <a:schemeClr val="tx1"/>
                </a:solidFill>
                <a:latin typeface="+mn-lt"/>
                <a:ea typeface="+mn-ea"/>
                <a:cs typeface="+mn-cs"/>
                <a:hlinkClick r:id="rId3"/>
              </a:rPr>
              <a:t>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Anus</a:t>
            </a:r>
            <a:r>
              <a:rPr lang="en-GB" sz="1200" kern="1200" dirty="0" smtClean="0">
                <a:solidFill>
                  <a:schemeClr val="tx1"/>
                </a:solidFill>
                <a:latin typeface="+mn-lt"/>
                <a:ea typeface="+mn-ea"/>
                <a:cs typeface="+mn-cs"/>
              </a:rPr>
              <a:t> is the last part of the colon at the end of the rectum. It is the opening where the gastrointestinal tract ends and exits the body. </a:t>
            </a:r>
            <a:endParaRPr lang="en-GB" dirty="0"/>
          </a:p>
        </p:txBody>
      </p:sp>
      <p:sp>
        <p:nvSpPr>
          <p:cNvPr id="4" name="Slide Number Placeholder 3"/>
          <p:cNvSpPr>
            <a:spLocks noGrp="1"/>
          </p:cNvSpPr>
          <p:nvPr>
            <p:ph type="sldNum" sz="quarter" idx="10"/>
          </p:nvPr>
        </p:nvSpPr>
        <p:spPr/>
        <p:txBody>
          <a:bodyPr/>
          <a:lstStyle/>
          <a:p>
            <a:fld id="{DAD21E32-FF39-4489-8B10-089BF7A405D8}" type="slidenum">
              <a:rPr lang="en-GB" smtClean="0"/>
              <a:pPr/>
              <a:t>9</a:t>
            </a:fld>
            <a:endParaRPr lang="en-GB"/>
          </a:p>
        </p:txBody>
      </p:sp>
    </p:spTree>
    <p:extLst>
      <p:ext uri="{BB962C8B-B14F-4D97-AF65-F5344CB8AC3E}">
        <p14:creationId xmlns:p14="http://schemas.microsoft.com/office/powerpoint/2010/main" val="3003919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50D2DE-E003-451C-8D66-39D760E7C3E6}" type="datetimeFigureOut">
              <a:rPr lang="en-GB" smtClean="0"/>
              <a:pPr/>
              <a:t>11/07/2015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5A9D7-7DDD-4697-8CA8-86E20DF21C17}"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50D2DE-E003-451C-8D66-39D760E7C3E6}" type="datetimeFigureOut">
              <a:rPr lang="en-GB" smtClean="0"/>
              <a:pPr/>
              <a:t>11/07/2015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D5A9D7-7DDD-4697-8CA8-86E20DF21C1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png"/><Relationship Id="rId5" Type="http://schemas.openxmlformats.org/officeDocument/2006/relationships/hyperlink" Target="http://creativecommons.org/licenses/by/4.0/"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8.xml"/><Relationship Id="rId7" Type="http://schemas.openxmlformats.org/officeDocument/2006/relationships/image" Target="../media/image5.jpe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jpeg"/><Relationship Id="rId5" Type="http://schemas.openxmlformats.org/officeDocument/2006/relationships/image" Target="../media/image3.gif"/><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png"/><Relationship Id="rId5" Type="http://schemas.openxmlformats.org/officeDocument/2006/relationships/image" Target="../media/image6.jpe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476672"/>
            <a:ext cx="2592288" cy="5328592"/>
          </a:xfrm>
          <a:ln>
            <a:solidFill>
              <a:schemeClr val="tx1"/>
            </a:solidFill>
          </a:ln>
        </p:spPr>
        <p:txBody>
          <a:bodyPr>
            <a:normAutofit/>
          </a:bodyPr>
          <a:lstStyle/>
          <a:p>
            <a:r>
              <a:rPr lang="en-GB" sz="4000" dirty="0" smtClean="0"/>
              <a:t>Digestive </a:t>
            </a:r>
            <a:br>
              <a:rPr lang="en-GB" sz="4000" dirty="0" smtClean="0"/>
            </a:br>
            <a:r>
              <a:rPr lang="en-GB" sz="4000" dirty="0"/>
              <a:t/>
            </a:r>
            <a:br>
              <a:rPr lang="en-GB" sz="4000" dirty="0"/>
            </a:br>
            <a:r>
              <a:rPr lang="en-GB" sz="4000" dirty="0" smtClean="0"/>
              <a:t>System</a:t>
            </a:r>
            <a:endParaRPr lang="en-GB" sz="4000" dirty="0"/>
          </a:p>
        </p:txBody>
      </p:sp>
      <p:sp>
        <p:nvSpPr>
          <p:cNvPr id="5" name="Subtitle 4"/>
          <p:cNvSpPr>
            <a:spLocks noGrp="1"/>
          </p:cNvSpPr>
          <p:nvPr>
            <p:ph type="subTitle" idx="1"/>
          </p:nvPr>
        </p:nvSpPr>
        <p:spPr>
          <a:xfrm>
            <a:off x="3059832" y="476672"/>
            <a:ext cx="5328592" cy="6048672"/>
          </a:xfrm>
        </p:spPr>
        <p:txBody>
          <a:bodyPr>
            <a:normAutofit/>
          </a:bodyPr>
          <a:lstStyle/>
          <a:p>
            <a:pPr marL="342900" indent="-342900"/>
            <a:r>
              <a:rPr lang="en-GB" sz="3000" u="sng" dirty="0" smtClean="0">
                <a:solidFill>
                  <a:schemeClr val="tx1"/>
                </a:solidFill>
              </a:rPr>
              <a:t>Learning Objective  </a:t>
            </a:r>
          </a:p>
          <a:p>
            <a:pPr marL="342900" indent="-342900"/>
            <a:endParaRPr lang="en-GB" sz="3000" u="sng" dirty="0" smtClean="0">
              <a:solidFill>
                <a:schemeClr val="tx1"/>
              </a:solidFill>
            </a:endParaRPr>
          </a:p>
          <a:p>
            <a:pPr marL="342900" indent="-342900"/>
            <a:endParaRPr lang="en-GB" sz="3000" u="sng" dirty="0" smtClean="0">
              <a:solidFill>
                <a:schemeClr val="tx1"/>
              </a:solidFill>
            </a:endParaRPr>
          </a:p>
          <a:p>
            <a:pPr marL="342900" indent="-342900" algn="l">
              <a:buFont typeface="Wingdings" pitchFamily="2" charset="2"/>
              <a:buChar char="v"/>
            </a:pPr>
            <a:r>
              <a:rPr lang="en-GB" sz="3000" dirty="0" smtClean="0">
                <a:solidFill>
                  <a:schemeClr val="tx1"/>
                </a:solidFill>
              </a:rPr>
              <a:t>Locate the major organs of the digestive system and describe their structure and function. </a:t>
            </a:r>
          </a:p>
          <a:p>
            <a:endParaRPr lang="en-GB"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6511"/>
    </mc:Choice>
    <mc:Fallback>
      <p:transition spd="slow" advTm="165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1090464" cy="1162050"/>
          </a:xfrm>
        </p:spPr>
        <p:txBody>
          <a:bodyPr/>
          <a:lstStyle/>
          <a:p>
            <a:r>
              <a:rPr lang="en-GB" dirty="0" smtClean="0"/>
              <a:t>Test yourself</a:t>
            </a:r>
            <a:endParaRPr lang="en-GB" dirty="0"/>
          </a:p>
        </p:txBody>
      </p:sp>
      <p:sp>
        <p:nvSpPr>
          <p:cNvPr id="3" name="Content Placeholder 2"/>
          <p:cNvSpPr>
            <a:spLocks noGrp="1"/>
          </p:cNvSpPr>
          <p:nvPr>
            <p:ph idx="1"/>
          </p:nvPr>
        </p:nvSpPr>
        <p:spPr>
          <a:xfrm>
            <a:off x="1619672" y="273050"/>
            <a:ext cx="7067128" cy="6180286"/>
          </a:xfrm>
        </p:spPr>
        <p:txBody>
          <a:bodyPr>
            <a:normAutofit fontScale="70000" lnSpcReduction="20000"/>
          </a:bodyPr>
          <a:lstStyle/>
          <a:p>
            <a:endParaRPr lang="en-GB" dirty="0" smtClean="0"/>
          </a:p>
          <a:p>
            <a:pPr marL="514350" indent="-514350">
              <a:buFont typeface="+mj-lt"/>
              <a:buAutoNum type="arabicParenR"/>
            </a:pPr>
            <a:r>
              <a:rPr lang="en-GB" dirty="0" smtClean="0"/>
              <a:t>What are the four main functions of the digestive system?</a:t>
            </a:r>
          </a:p>
          <a:p>
            <a:pPr marL="514350" indent="-514350">
              <a:buFont typeface="+mj-lt"/>
              <a:buAutoNum type="arabicParenR"/>
            </a:pPr>
            <a:r>
              <a:rPr lang="en-GB" dirty="0" smtClean="0"/>
              <a:t>What is mastication? </a:t>
            </a:r>
          </a:p>
          <a:p>
            <a:pPr marL="514350" indent="-514350">
              <a:buFont typeface="+mj-lt"/>
              <a:buAutoNum type="arabicParenR"/>
            </a:pPr>
            <a:r>
              <a:rPr lang="en-GB" dirty="0" smtClean="0"/>
              <a:t>What is deglutition? </a:t>
            </a:r>
          </a:p>
          <a:p>
            <a:pPr marL="514350" indent="-514350">
              <a:buFont typeface="+mj-lt"/>
              <a:buAutoNum type="arabicParenR"/>
            </a:pPr>
            <a:r>
              <a:rPr lang="en-GB" dirty="0" smtClean="0"/>
              <a:t>What is a bolus?</a:t>
            </a:r>
          </a:p>
          <a:p>
            <a:pPr marL="514350" indent="-514350">
              <a:buFont typeface="+mj-lt"/>
              <a:buAutoNum type="arabicParenR"/>
            </a:pPr>
            <a:r>
              <a:rPr lang="en-GB" dirty="0" smtClean="0"/>
              <a:t>What is the epiglottis?</a:t>
            </a:r>
          </a:p>
          <a:p>
            <a:pPr marL="514350" indent="-514350">
              <a:buFont typeface="+mj-lt"/>
              <a:buAutoNum type="arabicParenR"/>
            </a:pPr>
            <a:r>
              <a:rPr lang="en-GB" dirty="0" smtClean="0"/>
              <a:t>How does the esophagus move the bolus toward the stomach?</a:t>
            </a:r>
          </a:p>
          <a:p>
            <a:pPr marL="514350" indent="-514350">
              <a:buFont typeface="+mj-lt"/>
              <a:buAutoNum type="arabicParenR"/>
            </a:pPr>
            <a:r>
              <a:rPr lang="en-GB" dirty="0" smtClean="0"/>
              <a:t>Describe the functions of the stomach.</a:t>
            </a:r>
          </a:p>
          <a:p>
            <a:pPr marL="514350" indent="-514350">
              <a:buFont typeface="+mj-lt"/>
              <a:buAutoNum type="arabicParenR"/>
            </a:pPr>
            <a:r>
              <a:rPr lang="en-GB" dirty="0" smtClean="0"/>
              <a:t>What are </a:t>
            </a:r>
            <a:r>
              <a:rPr lang="en-GB" dirty="0" err="1" smtClean="0"/>
              <a:t>villi</a:t>
            </a:r>
            <a:r>
              <a:rPr lang="en-GB" dirty="0" smtClean="0"/>
              <a:t>? </a:t>
            </a:r>
          </a:p>
          <a:p>
            <a:pPr marL="514350" indent="-514350">
              <a:buFont typeface="+mj-lt"/>
              <a:buAutoNum type="arabicParenR"/>
            </a:pPr>
            <a:r>
              <a:rPr lang="en-GB" dirty="0" smtClean="0"/>
              <a:t>Describe the functions of the gall bladder.</a:t>
            </a:r>
          </a:p>
          <a:p>
            <a:pPr marL="514350" indent="-514350">
              <a:buFont typeface="+mj-lt"/>
              <a:buAutoNum type="arabicParenR"/>
            </a:pPr>
            <a:r>
              <a:rPr lang="en-GB" dirty="0" smtClean="0"/>
              <a:t>Describe the functions of the liver.</a:t>
            </a:r>
          </a:p>
          <a:p>
            <a:pPr marL="514350" indent="-514350">
              <a:buFont typeface="+mj-lt"/>
              <a:buAutoNum type="arabicParenR"/>
            </a:pPr>
            <a:r>
              <a:rPr lang="en-GB" dirty="0" smtClean="0"/>
              <a:t>Describe the functions of the pancreas. </a:t>
            </a:r>
          </a:p>
          <a:p>
            <a:pPr marL="514350" indent="-514350">
              <a:buFont typeface="+mj-lt"/>
              <a:buAutoNum type="arabicParenR"/>
            </a:pPr>
            <a:r>
              <a:rPr lang="en-GB" dirty="0" smtClean="0"/>
              <a:t>Describe the parts of the small intestine.</a:t>
            </a:r>
          </a:p>
          <a:p>
            <a:pPr marL="514350" indent="-514350">
              <a:buFont typeface="+mj-lt"/>
              <a:buAutoNum type="arabicParenR"/>
            </a:pPr>
            <a:r>
              <a:rPr lang="en-GB" dirty="0" smtClean="0"/>
              <a:t>Describe the parts of the large intestine.</a:t>
            </a:r>
          </a:p>
          <a:p>
            <a:pPr marL="514350" indent="-514350">
              <a:buFont typeface="+mj-lt"/>
              <a:buAutoNum type="arabicParenR"/>
            </a:pPr>
            <a:r>
              <a:rPr lang="en-GB" dirty="0" smtClean="0"/>
              <a:t>How is waste eliminated?</a:t>
            </a:r>
          </a:p>
          <a:p>
            <a:endParaRPr lang="en-GB" dirty="0"/>
          </a:p>
        </p:txBody>
      </p:sp>
      <p:sp>
        <p:nvSpPr>
          <p:cNvPr id="4" name="Text Placeholder 3"/>
          <p:cNvSpPr>
            <a:spLocks noGrp="1"/>
          </p:cNvSpPr>
          <p:nvPr>
            <p:ph type="body" sz="half" idx="2"/>
          </p:nvPr>
        </p:nvSpPr>
        <p:spPr>
          <a:xfrm>
            <a:off x="457200" y="1435100"/>
            <a:ext cx="1234480" cy="4691063"/>
          </a:xfrm>
        </p:spPr>
        <p:txBody>
          <a:bodyPr/>
          <a:lstStyle/>
          <a:p>
            <a:endParaRPr lang="en-GB" dirty="0" smtClean="0"/>
          </a:p>
          <a:p>
            <a:endParaRPr lang="en-GB" dirty="0" smtClean="0"/>
          </a:p>
          <a:p>
            <a:r>
              <a:rPr lang="en-GB" sz="2000" b="1" dirty="0" smtClean="0">
                <a:latin typeface="+mj-lt"/>
                <a:ea typeface="+mj-ea"/>
                <a:cs typeface="+mj-cs"/>
              </a:rPr>
              <a:t>Answer</a:t>
            </a:r>
          </a:p>
          <a:p>
            <a:endParaRPr lang="en-GB" sz="2000" b="1" dirty="0" smtClean="0">
              <a:latin typeface="+mj-lt"/>
              <a:ea typeface="+mj-ea"/>
              <a:cs typeface="+mj-cs"/>
            </a:endParaRPr>
          </a:p>
          <a:p>
            <a:r>
              <a:rPr lang="en-GB" sz="2000" b="1" dirty="0" smtClean="0">
                <a:latin typeface="+mj-lt"/>
                <a:ea typeface="+mj-ea"/>
                <a:cs typeface="+mj-cs"/>
              </a:rPr>
              <a:t>these </a:t>
            </a:r>
          </a:p>
          <a:p>
            <a:endParaRPr lang="en-GB" sz="2000" b="1" dirty="0" smtClean="0">
              <a:latin typeface="+mj-lt"/>
              <a:ea typeface="+mj-ea"/>
              <a:cs typeface="+mj-cs"/>
            </a:endParaRPr>
          </a:p>
          <a:p>
            <a:r>
              <a:rPr lang="en-GB" sz="2000" b="1" dirty="0" smtClean="0">
                <a:latin typeface="+mj-lt"/>
                <a:ea typeface="+mj-ea"/>
                <a:cs typeface="+mj-cs"/>
              </a:rPr>
              <a:t>questions</a:t>
            </a:r>
          </a:p>
          <a:p>
            <a:endParaRPr lang="en-GB" dirty="0" smtClean="0"/>
          </a:p>
          <a:p>
            <a:endParaRPr lang="en-GB" dirty="0" smtClean="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312"/>
    </mc:Choice>
    <mc:Fallback>
      <p:transition spd="slow" advTm="173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1090464" cy="1162050"/>
          </a:xfrm>
        </p:spPr>
        <p:txBody>
          <a:bodyPr/>
          <a:lstStyle/>
          <a:p>
            <a:r>
              <a:rPr lang="en-GB" dirty="0" smtClean="0"/>
              <a:t>Test yourself</a:t>
            </a:r>
            <a:endParaRPr lang="en-GB" dirty="0"/>
          </a:p>
        </p:txBody>
      </p:sp>
      <p:sp>
        <p:nvSpPr>
          <p:cNvPr id="3" name="Content Placeholder 2"/>
          <p:cNvSpPr>
            <a:spLocks noGrp="1"/>
          </p:cNvSpPr>
          <p:nvPr>
            <p:ph idx="1"/>
          </p:nvPr>
        </p:nvSpPr>
        <p:spPr>
          <a:xfrm>
            <a:off x="1619672" y="273050"/>
            <a:ext cx="7067128" cy="5853113"/>
          </a:xfrm>
        </p:spPr>
        <p:txBody>
          <a:bodyPr>
            <a:normAutofit/>
          </a:bodyPr>
          <a:lstStyle/>
          <a:p>
            <a:endParaRPr lang="en-GB" dirty="0" smtClean="0"/>
          </a:p>
          <a:p>
            <a:pPr>
              <a:buNone/>
            </a:pPr>
            <a:endParaRPr lang="en-GB" dirty="0"/>
          </a:p>
        </p:txBody>
      </p:sp>
      <p:sp>
        <p:nvSpPr>
          <p:cNvPr id="4" name="Text Placeholder 3"/>
          <p:cNvSpPr>
            <a:spLocks noGrp="1"/>
          </p:cNvSpPr>
          <p:nvPr>
            <p:ph type="body" sz="half" idx="2"/>
          </p:nvPr>
        </p:nvSpPr>
        <p:spPr>
          <a:xfrm>
            <a:off x="457200" y="1435100"/>
            <a:ext cx="1234480" cy="4691063"/>
          </a:xfrm>
        </p:spPr>
        <p:txBody>
          <a:bodyPr/>
          <a:lstStyle/>
          <a:p>
            <a:endParaRPr lang="en-GB" dirty="0" smtClean="0"/>
          </a:p>
          <a:p>
            <a:endParaRPr lang="en-GB" dirty="0" smtClean="0"/>
          </a:p>
          <a:p>
            <a:r>
              <a:rPr lang="en-GB" sz="2000" b="1" dirty="0" smtClean="0">
                <a:latin typeface="+mj-lt"/>
                <a:ea typeface="+mj-ea"/>
                <a:cs typeface="+mj-cs"/>
              </a:rPr>
              <a:t>Label</a:t>
            </a:r>
          </a:p>
          <a:p>
            <a:endParaRPr lang="en-GB" sz="2000" b="1" dirty="0" smtClean="0">
              <a:latin typeface="+mj-lt"/>
              <a:ea typeface="+mj-ea"/>
              <a:cs typeface="+mj-cs"/>
            </a:endParaRPr>
          </a:p>
          <a:p>
            <a:r>
              <a:rPr lang="en-GB" sz="2000" b="1" dirty="0" smtClean="0">
                <a:latin typeface="+mj-lt"/>
                <a:ea typeface="+mj-ea"/>
                <a:cs typeface="+mj-cs"/>
              </a:rPr>
              <a:t>the</a:t>
            </a:r>
          </a:p>
          <a:p>
            <a:endParaRPr lang="en-GB" sz="2000" b="1" dirty="0" smtClean="0">
              <a:latin typeface="+mj-lt"/>
              <a:ea typeface="+mj-ea"/>
              <a:cs typeface="+mj-cs"/>
            </a:endParaRPr>
          </a:p>
          <a:p>
            <a:r>
              <a:rPr lang="en-GB" sz="2000" b="1" dirty="0" smtClean="0">
                <a:latin typeface="+mj-lt"/>
                <a:ea typeface="+mj-ea"/>
                <a:cs typeface="+mj-cs"/>
              </a:rPr>
              <a:t>Digestive</a:t>
            </a:r>
          </a:p>
          <a:p>
            <a:endParaRPr lang="en-GB" sz="2000" b="1" dirty="0" smtClean="0">
              <a:latin typeface="+mj-lt"/>
              <a:ea typeface="+mj-ea"/>
              <a:cs typeface="+mj-cs"/>
            </a:endParaRPr>
          </a:p>
          <a:p>
            <a:r>
              <a:rPr lang="en-GB" sz="2000" b="1" dirty="0" smtClean="0">
                <a:latin typeface="+mj-lt"/>
                <a:ea typeface="+mj-ea"/>
                <a:cs typeface="+mj-cs"/>
              </a:rPr>
              <a:t> system</a:t>
            </a:r>
          </a:p>
          <a:p>
            <a:endParaRPr lang="en-GB" sz="2000" b="1" dirty="0" smtClean="0">
              <a:latin typeface="+mj-lt"/>
              <a:ea typeface="+mj-ea"/>
              <a:cs typeface="+mj-cs"/>
            </a:endParaRPr>
          </a:p>
          <a:p>
            <a:endParaRPr lang="en-GB" dirty="0" smtClean="0"/>
          </a:p>
        </p:txBody>
      </p:sp>
      <p:pic>
        <p:nvPicPr>
          <p:cNvPr id="7" name="Picture 2"/>
          <p:cNvPicPr>
            <a:picLocks noChangeAspect="1" noChangeArrowheads="1"/>
          </p:cNvPicPr>
          <p:nvPr/>
        </p:nvPicPr>
        <p:blipFill>
          <a:blip r:embed="rId4" cstate="print"/>
          <a:srcRect b="1016"/>
          <a:stretch>
            <a:fillRect/>
          </a:stretch>
        </p:blipFill>
        <p:spPr bwMode="auto">
          <a:xfrm>
            <a:off x="3635896" y="332656"/>
            <a:ext cx="4238625" cy="5760640"/>
          </a:xfrm>
          <a:prstGeom prst="rect">
            <a:avLst/>
          </a:prstGeom>
          <a:noFill/>
          <a:ln w="9525">
            <a:noFill/>
            <a:miter lim="800000"/>
            <a:headEnd/>
            <a:tailEnd/>
          </a:ln>
        </p:spPr>
      </p:pic>
      <p:sp>
        <p:nvSpPr>
          <p:cNvPr id="8" name="Rectangle 7"/>
          <p:cNvSpPr/>
          <p:nvPr/>
        </p:nvSpPr>
        <p:spPr>
          <a:xfrm>
            <a:off x="4211960" y="980728"/>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ontent Placeholder 2"/>
          <p:cNvSpPr txBox="1">
            <a:spLocks/>
          </p:cNvSpPr>
          <p:nvPr/>
        </p:nvSpPr>
        <p:spPr>
          <a:xfrm>
            <a:off x="1547664" y="1137146"/>
            <a:ext cx="7067128" cy="585311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32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Rectangle 9"/>
          <p:cNvSpPr/>
          <p:nvPr/>
        </p:nvSpPr>
        <p:spPr>
          <a:xfrm>
            <a:off x="4139952" y="1772816"/>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6660232" y="980728"/>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6516216" y="1772816"/>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3851920" y="2924944"/>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3851920" y="3212976"/>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6804248" y="2996952"/>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6804248" y="3356992"/>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3779912" y="4221088"/>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6876256" y="4365104"/>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923928" y="5085184"/>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3923928" y="5373216"/>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4716016" y="5661248"/>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796136" y="5805264"/>
            <a:ext cx="72008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193"/>
    </mc:Choice>
    <mc:Fallback>
      <p:transition spd="slow" advTm="17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755576" y="260648"/>
            <a:ext cx="7632848" cy="6264696"/>
          </a:xfrm>
        </p:spPr>
        <p:txBody>
          <a:bodyPr>
            <a:normAutofit fontScale="85000" lnSpcReduction="20000"/>
          </a:bodyPr>
          <a:lstStyle/>
          <a:p>
            <a:pPr marL="342900" indent="-342900"/>
            <a:r>
              <a:rPr lang="en-GB" sz="3000" u="sng" dirty="0" smtClean="0">
                <a:solidFill>
                  <a:schemeClr val="tx1"/>
                </a:solidFill>
              </a:rPr>
              <a:t>Learning Objectives Review  </a:t>
            </a:r>
          </a:p>
          <a:p>
            <a:pPr marL="342900" indent="-342900"/>
            <a:endParaRPr lang="en-GB" sz="3000" u="sng" dirty="0" smtClean="0">
              <a:solidFill>
                <a:schemeClr val="tx1"/>
              </a:solidFill>
            </a:endParaRPr>
          </a:p>
          <a:p>
            <a:pPr marL="342900" indent="-342900" algn="l"/>
            <a:r>
              <a:rPr lang="en-GB" sz="3000" dirty="0" smtClean="0">
                <a:solidFill>
                  <a:schemeClr val="tx1"/>
                </a:solidFill>
              </a:rPr>
              <a:t>You should now be able to locate the major organs of the digestive system and describe their structure and function. </a:t>
            </a:r>
          </a:p>
          <a:p>
            <a:pPr marL="342900" indent="-342900" algn="l">
              <a:buFont typeface="Wingdings" pitchFamily="2" charset="2"/>
              <a:buChar char="v"/>
            </a:pPr>
            <a:endParaRPr lang="en-GB" sz="3000" dirty="0" smtClean="0">
              <a:solidFill>
                <a:schemeClr val="tx1"/>
              </a:solidFill>
            </a:endParaRPr>
          </a:p>
          <a:p>
            <a:pPr marL="342900" indent="-342900" algn="l"/>
            <a:r>
              <a:rPr lang="en-GB" sz="3000" dirty="0" smtClean="0">
                <a:solidFill>
                  <a:schemeClr val="tx1"/>
                </a:solidFill>
              </a:rPr>
              <a:t>Next :</a:t>
            </a:r>
          </a:p>
          <a:p>
            <a:pPr marL="342900" indent="-342900" algn="l">
              <a:buFont typeface="Wingdings" pitchFamily="2" charset="2"/>
              <a:buChar char="v"/>
            </a:pPr>
            <a:r>
              <a:rPr lang="en-GB" sz="3000" dirty="0" smtClean="0">
                <a:solidFill>
                  <a:schemeClr val="tx1"/>
                </a:solidFill>
              </a:rPr>
              <a:t> to be able to describe common diseases, conditions, procedures, and treatments related to the digestive system.  Up coming activities…forum and presentations are key to this learning.</a:t>
            </a:r>
          </a:p>
          <a:p>
            <a:pPr marL="342900" indent="-342900" algn="l">
              <a:buFont typeface="Wingdings" pitchFamily="2" charset="2"/>
              <a:buChar char="v"/>
            </a:pPr>
            <a:r>
              <a:rPr lang="en-GB" sz="3000" cap="small" dirty="0" smtClean="0">
                <a:solidFill>
                  <a:schemeClr val="tx1"/>
                </a:solidFill>
              </a:rPr>
              <a:t> </a:t>
            </a:r>
            <a:r>
              <a:rPr lang="en-GB" sz="3100" dirty="0" smtClean="0">
                <a:solidFill>
                  <a:schemeClr val="tx1"/>
                </a:solidFill>
              </a:rPr>
              <a:t>to interpret common abbreviations and pronounce, spell, and build terms related to the digestive system. The abbreviation activity sheet covers this area.</a:t>
            </a:r>
          </a:p>
          <a:p>
            <a:pPr marL="342900" indent="-342900" algn="l">
              <a:buFont typeface="Wingdings" pitchFamily="2" charset="2"/>
              <a:buChar char="v"/>
            </a:pPr>
            <a:r>
              <a:rPr lang="en-GB" sz="3100" dirty="0" smtClean="0">
                <a:solidFill>
                  <a:schemeClr val="tx1"/>
                </a:solidFill>
              </a:rPr>
              <a:t>to explain pharmacology related to the digestive system</a:t>
            </a:r>
            <a:r>
              <a:rPr lang="en-GB" sz="2800" dirty="0" smtClean="0"/>
              <a:t>. </a:t>
            </a:r>
            <a:r>
              <a:rPr lang="en-GB" sz="3100" dirty="0" smtClean="0">
                <a:solidFill>
                  <a:schemeClr val="tx1"/>
                </a:solidFill>
              </a:rPr>
              <a:t>Look for the pharmacology presentation</a:t>
            </a:r>
            <a:r>
              <a:rPr lang="en-GB" sz="2800" dirty="0" smtClean="0"/>
              <a:t>.</a:t>
            </a:r>
            <a:endParaRPr lang="en-GB" sz="3000" dirty="0" smtClean="0">
              <a:solidFill>
                <a:schemeClr val="tx1"/>
              </a:solidFill>
            </a:endParaRPr>
          </a:p>
          <a:p>
            <a:endParaRPr lang="en-GB"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062"/>
    </mc:Choice>
    <mc:Fallback>
      <p:transition spd="slow" advTm="24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836712"/>
            <a:ext cx="7920880" cy="4248472"/>
          </a:xfrm>
        </p:spPr>
        <p:txBody>
          <a:bodyPr>
            <a:normAutofit/>
          </a:bodyPr>
          <a:lstStyle/>
          <a:p>
            <a:pPr algn="l"/>
            <a:r>
              <a:rPr lang="en-GB" sz="2800" b="1" dirty="0" smtClean="0"/>
              <a:t>References</a:t>
            </a:r>
            <a:br>
              <a:rPr lang="en-GB" sz="2800" b="1" dirty="0" smtClean="0"/>
            </a:br>
            <a:r>
              <a:rPr lang="en-GB" sz="2800" dirty="0" smtClean="0"/>
              <a:t/>
            </a:r>
            <a:br>
              <a:rPr lang="en-GB" sz="2800" dirty="0" smtClean="0"/>
            </a:br>
            <a:r>
              <a:rPr lang="en-GB" sz="1800" dirty="0" err="1" smtClean="0">
                <a:latin typeface="+mn-lt"/>
                <a:ea typeface="+mn-ea"/>
                <a:cs typeface="+mn-cs"/>
              </a:rPr>
              <a:t>Gylys.B</a:t>
            </a:r>
            <a:r>
              <a:rPr lang="en-GB" sz="1800" dirty="0" smtClean="0">
                <a:latin typeface="+mn-lt"/>
                <a:ea typeface="+mn-ea"/>
                <a:cs typeface="+mn-cs"/>
              </a:rPr>
              <a:t>. A. </a:t>
            </a:r>
            <a:r>
              <a:rPr lang="en-GB" sz="1800" dirty="0">
                <a:latin typeface="+mn-lt"/>
                <a:ea typeface="+mn-ea"/>
                <a:cs typeface="+mn-cs"/>
              </a:rPr>
              <a:t>&amp; </a:t>
            </a:r>
            <a:r>
              <a:rPr lang="en-GB" sz="1800" dirty="0" smtClean="0">
                <a:latin typeface="+mn-lt"/>
                <a:ea typeface="+mn-ea"/>
                <a:cs typeface="+mn-cs"/>
              </a:rPr>
              <a:t>Wedding</a:t>
            </a:r>
            <a:r>
              <a:rPr lang="en-GB" sz="1800" dirty="0">
                <a:latin typeface="+mn-lt"/>
                <a:ea typeface="+mn-ea"/>
                <a:cs typeface="+mn-cs"/>
              </a:rPr>
              <a:t>. </a:t>
            </a:r>
            <a:r>
              <a:rPr lang="en-GB" sz="1800" dirty="0" smtClean="0">
                <a:latin typeface="+mn-lt"/>
                <a:ea typeface="+mn-ea"/>
                <a:cs typeface="+mn-cs"/>
              </a:rPr>
              <a:t>M.E. </a:t>
            </a:r>
            <a:r>
              <a:rPr lang="en-GB" sz="1800" dirty="0">
                <a:latin typeface="+mn-lt"/>
                <a:ea typeface="+mn-ea"/>
                <a:cs typeface="+mn-cs"/>
              </a:rPr>
              <a:t>(2013). </a:t>
            </a:r>
            <a:r>
              <a:rPr lang="en-GB" sz="1800" i="1" dirty="0" smtClean="0">
                <a:latin typeface="+mn-lt"/>
                <a:ea typeface="+mn-ea"/>
                <a:cs typeface="+mn-cs"/>
              </a:rPr>
              <a:t>Medical Terminology Systems</a:t>
            </a:r>
            <a:r>
              <a:rPr lang="en-GB" sz="1800" i="1" dirty="0">
                <a:latin typeface="+mn-lt"/>
                <a:ea typeface="+mn-ea"/>
                <a:cs typeface="+mn-cs"/>
              </a:rPr>
              <a:t>: </a:t>
            </a:r>
            <a:r>
              <a:rPr lang="en-GB" sz="1800" i="1" dirty="0" smtClean="0">
                <a:latin typeface="+mn-lt"/>
                <a:ea typeface="+mn-ea"/>
                <a:cs typeface="+mn-cs"/>
              </a:rPr>
              <a:t>A Body Systems Approach</a:t>
            </a:r>
            <a:r>
              <a:rPr lang="en-GB" sz="1800" dirty="0" smtClean="0">
                <a:latin typeface="+mn-lt"/>
                <a:ea typeface="+mn-ea"/>
                <a:cs typeface="+mn-cs"/>
              </a:rPr>
              <a:t>. 7th </a:t>
            </a:r>
            <a:r>
              <a:rPr lang="en-GB" sz="1800" dirty="0">
                <a:latin typeface="+mn-lt"/>
                <a:ea typeface="+mn-ea"/>
                <a:cs typeface="+mn-cs"/>
              </a:rPr>
              <a:t>edition. </a:t>
            </a:r>
            <a:r>
              <a:rPr lang="en-GB" sz="1800" dirty="0" smtClean="0">
                <a:latin typeface="+mn-lt"/>
                <a:ea typeface="+mn-ea"/>
                <a:cs typeface="+mn-cs"/>
              </a:rPr>
              <a:t>F.A. Davis</a:t>
            </a:r>
            <a:r>
              <a:rPr lang="en-GB" sz="1800" dirty="0">
                <a:latin typeface="+mn-lt"/>
                <a:ea typeface="+mn-ea"/>
                <a:cs typeface="+mn-cs"/>
              </a:rPr>
              <a:t>: </a:t>
            </a:r>
            <a:r>
              <a:rPr lang="en-GB" sz="1800" dirty="0" smtClean="0">
                <a:latin typeface="+mn-lt"/>
                <a:ea typeface="+mn-ea"/>
                <a:cs typeface="+mn-cs"/>
              </a:rPr>
              <a:t>USA</a:t>
            </a:r>
            <a:r>
              <a:rPr lang="en-GB" sz="1800" dirty="0">
                <a:latin typeface="+mn-lt"/>
                <a:ea typeface="+mn-ea"/>
                <a:cs typeface="+mn-cs"/>
              </a:rPr>
              <a:t/>
            </a:r>
            <a:br>
              <a:rPr lang="en-GB" sz="1800" dirty="0">
                <a:latin typeface="+mn-lt"/>
                <a:ea typeface="+mn-ea"/>
                <a:cs typeface="+mn-cs"/>
              </a:rPr>
            </a:br>
            <a:r>
              <a:rPr lang="en-GB" sz="2800" dirty="0" smtClean="0"/>
              <a:t/>
            </a:r>
            <a:br>
              <a:rPr lang="en-GB" sz="2800" dirty="0" smtClean="0"/>
            </a:br>
            <a:r>
              <a:rPr lang="en-GB" sz="2800" dirty="0" smtClean="0"/>
              <a:t/>
            </a:r>
            <a:br>
              <a:rPr lang="en-GB" sz="2800" dirty="0" smtClean="0"/>
            </a:br>
            <a:r>
              <a:rPr lang="en-GB" sz="2800" dirty="0" smtClean="0"/>
              <a:t/>
            </a:r>
            <a:br>
              <a:rPr lang="en-GB" sz="2800" dirty="0" smtClean="0"/>
            </a:br>
            <a:r>
              <a:rPr lang="en-GB" dirty="0" smtClean="0"/>
              <a:t/>
            </a:r>
            <a:br>
              <a:rPr lang="en-GB" dirty="0" smtClean="0"/>
            </a:br>
            <a:endParaRPr lang="en-GB" dirty="0"/>
          </a:p>
        </p:txBody>
      </p:sp>
      <p:pic>
        <p:nvPicPr>
          <p:cNvPr id="5" name="Picture 4" descr="creative commons.png"/>
          <p:cNvPicPr>
            <a:picLocks noChangeAspect="1"/>
          </p:cNvPicPr>
          <p:nvPr/>
        </p:nvPicPr>
        <p:blipFill>
          <a:blip r:embed="rId4" cstate="print"/>
          <a:stretch>
            <a:fillRect/>
          </a:stretch>
        </p:blipFill>
        <p:spPr>
          <a:xfrm>
            <a:off x="899592" y="5229200"/>
            <a:ext cx="1117460" cy="393651"/>
          </a:xfrm>
          <a:prstGeom prst="rect">
            <a:avLst/>
          </a:prstGeom>
        </p:spPr>
      </p:pic>
      <p:sp>
        <p:nvSpPr>
          <p:cNvPr id="6" name="Rectangle 5"/>
          <p:cNvSpPr/>
          <p:nvPr/>
        </p:nvSpPr>
        <p:spPr>
          <a:xfrm>
            <a:off x="827584" y="5661248"/>
            <a:ext cx="4572000" cy="861774"/>
          </a:xfrm>
          <a:prstGeom prst="rect">
            <a:avLst/>
          </a:prstGeom>
        </p:spPr>
        <p:txBody>
          <a:bodyPr>
            <a:spAutoFit/>
          </a:bodyPr>
          <a:lstStyle/>
          <a:p>
            <a:r>
              <a:rPr lang="en-GB" sz="1600" dirty="0" smtClean="0"/>
              <a:t>Creative Commons</a:t>
            </a:r>
          </a:p>
          <a:p>
            <a:r>
              <a:rPr lang="en-GB" sz="1600" dirty="0" smtClean="0">
                <a:hlinkClick r:id="rId5"/>
              </a:rPr>
              <a:t>http://creativecommons.org/licenses/by/4.0/</a:t>
            </a:r>
            <a:endParaRPr lang="en-GB" sz="1600" dirty="0" smtClean="0"/>
          </a:p>
          <a:p>
            <a:endParaRPr lang="en-GB" dirty="0"/>
          </a:p>
        </p:txBody>
      </p:sp>
      <p:sp>
        <p:nvSpPr>
          <p:cNvPr id="7" name="Rectangle 6"/>
          <p:cNvSpPr/>
          <p:nvPr/>
        </p:nvSpPr>
        <p:spPr>
          <a:xfrm>
            <a:off x="6444208" y="6381328"/>
            <a:ext cx="2304256" cy="246221"/>
          </a:xfrm>
          <a:prstGeom prst="rect">
            <a:avLst/>
          </a:prstGeom>
        </p:spPr>
        <p:txBody>
          <a:bodyPr wrap="square">
            <a:spAutoFit/>
          </a:bodyPr>
          <a:lstStyle/>
          <a:p>
            <a:r>
              <a:rPr lang="en-GB" sz="1000" dirty="0" smtClean="0"/>
              <a:t>Created by: Giselle Pierre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259"/>
    </mc:Choice>
    <mc:Fallback>
      <p:transition spd="slow" advTm="82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u="sng" dirty="0" smtClean="0"/>
              <a:t>Main functions of the Digestive System</a:t>
            </a:r>
            <a:endParaRPr lang="en-GB" u="sng" dirty="0"/>
          </a:p>
        </p:txBody>
      </p:sp>
      <p:sp>
        <p:nvSpPr>
          <p:cNvPr id="3" name="Content Placeholder 2"/>
          <p:cNvSpPr>
            <a:spLocks noGrp="1"/>
          </p:cNvSpPr>
          <p:nvPr>
            <p:ph idx="1"/>
          </p:nvPr>
        </p:nvSpPr>
        <p:spPr/>
        <p:txBody>
          <a:bodyPr>
            <a:normAutofit fontScale="92500"/>
          </a:bodyPr>
          <a:lstStyle/>
          <a:p>
            <a:r>
              <a:rPr lang="en-GB" dirty="0" smtClean="0"/>
              <a:t>Ingestion</a:t>
            </a:r>
          </a:p>
          <a:p>
            <a:r>
              <a:rPr lang="en-GB" dirty="0" smtClean="0"/>
              <a:t>Digestion</a:t>
            </a:r>
          </a:p>
          <a:p>
            <a:r>
              <a:rPr lang="en-GB" dirty="0" smtClean="0"/>
              <a:t>Absorption </a:t>
            </a:r>
          </a:p>
          <a:p>
            <a:r>
              <a:rPr lang="en-GB" dirty="0" smtClean="0"/>
              <a:t>Elimination</a:t>
            </a:r>
          </a:p>
          <a:p>
            <a:endParaRPr lang="en-GB" dirty="0" smtClean="0"/>
          </a:p>
          <a:p>
            <a:endParaRPr lang="en-GB" dirty="0" smtClean="0"/>
          </a:p>
          <a:p>
            <a:pPr>
              <a:buNone/>
            </a:pPr>
            <a:r>
              <a:rPr lang="en-GB" i="1" dirty="0" smtClean="0"/>
              <a:t>Can you think of which parts of the digestive system is responsible for each of these functions?</a:t>
            </a:r>
            <a:endParaRPr lang="en-GB" i="1"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2417"/>
    </mc:Choice>
    <mc:Fallback>
      <p:transition spd="slow" advTm="124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476672"/>
            <a:ext cx="2592288" cy="5328592"/>
          </a:xfrm>
        </p:spPr>
        <p:txBody>
          <a:bodyPr>
            <a:normAutofit/>
          </a:bodyPr>
          <a:lstStyle/>
          <a:p>
            <a:r>
              <a:rPr lang="en-GB" sz="4000" u="sng" dirty="0" smtClean="0"/>
              <a:t>Digestive </a:t>
            </a:r>
            <a:br>
              <a:rPr lang="en-GB" sz="4000" u="sng" dirty="0" smtClean="0"/>
            </a:br>
            <a:r>
              <a:rPr lang="en-GB" sz="4000" u="sng" dirty="0"/>
              <a:t/>
            </a:r>
            <a:br>
              <a:rPr lang="en-GB" sz="4000" u="sng" dirty="0"/>
            </a:br>
            <a:r>
              <a:rPr lang="en-GB" sz="4000" u="sng" dirty="0" smtClean="0"/>
              <a:t>Tract</a:t>
            </a:r>
            <a:endParaRPr lang="en-GB" sz="4000" u="sng" dirty="0"/>
          </a:p>
        </p:txBody>
      </p:sp>
      <p:pic>
        <p:nvPicPr>
          <p:cNvPr id="1026" name="Picture 2"/>
          <p:cNvPicPr>
            <a:picLocks noChangeAspect="1" noChangeArrowheads="1"/>
          </p:cNvPicPr>
          <p:nvPr/>
        </p:nvPicPr>
        <p:blipFill>
          <a:blip r:embed="rId4" cstate="print"/>
          <a:srcRect b="1016"/>
          <a:stretch>
            <a:fillRect/>
          </a:stretch>
        </p:blipFill>
        <p:spPr bwMode="auto">
          <a:xfrm>
            <a:off x="3635896" y="332656"/>
            <a:ext cx="4238625" cy="5760640"/>
          </a:xfrm>
          <a:prstGeom prst="rect">
            <a:avLst/>
          </a:prstGeom>
          <a:noFill/>
          <a:ln w="9525">
            <a:noFill/>
            <a:miter lim="800000"/>
            <a:headEnd/>
            <a:tailEnd/>
          </a:ln>
        </p:spPr>
      </p:pic>
      <p:sp>
        <p:nvSpPr>
          <p:cNvPr id="9" name="TextBox 8"/>
          <p:cNvSpPr txBox="1"/>
          <p:nvPr/>
        </p:nvSpPr>
        <p:spPr>
          <a:xfrm>
            <a:off x="3707904" y="6165304"/>
            <a:ext cx="4104456" cy="615553"/>
          </a:xfrm>
          <a:prstGeom prst="rect">
            <a:avLst/>
          </a:prstGeom>
          <a:noFill/>
        </p:spPr>
        <p:txBody>
          <a:bodyPr wrap="square" rtlCol="0">
            <a:spAutoFit/>
          </a:bodyPr>
          <a:lstStyle/>
          <a:p>
            <a:pPr algn="ctr"/>
            <a:r>
              <a:rPr lang="en-GB" sz="800" dirty="0" smtClean="0"/>
              <a:t>https://commons.wikimedia.org/wiki/File:Digestive_system_diagram_en.svg</a:t>
            </a:r>
          </a:p>
          <a:p>
            <a:pPr algn="ctr"/>
            <a:r>
              <a:rPr lang="en-GB" sz="800" dirty="0" smtClean="0"/>
              <a:t>Mariana Ruiz Villarreal(</a:t>
            </a:r>
            <a:r>
              <a:rPr lang="en-GB" sz="800" dirty="0" err="1" smtClean="0"/>
              <a:t>LadyofHats</a:t>
            </a:r>
            <a:r>
              <a:rPr lang="en-GB" sz="800" dirty="0" smtClean="0"/>
              <a:t>)</a:t>
            </a:r>
          </a:p>
          <a:p>
            <a:endParaRPr lang="en-GB"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30"/>
    </mc:Choice>
    <mc:Fallback>
      <p:transition spd="slow" advTm="20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87824" y="6021288"/>
            <a:ext cx="3888432" cy="707886"/>
          </a:xfrm>
          <a:prstGeom prst="rect">
            <a:avLst/>
          </a:prstGeom>
          <a:noFill/>
        </p:spPr>
        <p:txBody>
          <a:bodyPr wrap="square" rtlCol="0">
            <a:spAutoFit/>
          </a:bodyPr>
          <a:lstStyle/>
          <a:p>
            <a:pPr algn="ctr"/>
            <a:r>
              <a:rPr lang="en-GB" sz="800" dirty="0" smtClean="0"/>
              <a:t>By The original </a:t>
            </a:r>
            <a:r>
              <a:rPr lang="en-GB" sz="800" dirty="0" err="1" smtClean="0"/>
              <a:t>uploader</a:t>
            </a:r>
            <a:r>
              <a:rPr lang="en-GB" sz="800" dirty="0" smtClean="0"/>
              <a:t> was </a:t>
            </a:r>
            <a:r>
              <a:rPr lang="en-GB" sz="800" dirty="0" err="1" smtClean="0"/>
              <a:t>Felsir</a:t>
            </a:r>
            <a:r>
              <a:rPr lang="en-GB" sz="800" dirty="0" smtClean="0"/>
              <a:t> at English Wikipedia (Transferred from </a:t>
            </a:r>
            <a:r>
              <a:rPr lang="en-GB" sz="800" dirty="0" err="1" smtClean="0"/>
              <a:t>en.wikipedia</a:t>
            </a:r>
            <a:r>
              <a:rPr lang="en-GB" sz="800" dirty="0" smtClean="0"/>
              <a:t> to Commons.) [CC BY-SA 2.5-2.0-1.0 (http://creativecommons.org/licenses/by-sa/2.5-2.0-1.0), GFDL (www.gnu.org/copyleft/fdl.html) or CC-BY-SA-3.0 (http://creativecommons.org/licenses/by-sa/3.0/)], via Wikimedia Commons</a:t>
            </a:r>
            <a:endParaRPr lang="en-GB" sz="800" dirty="0"/>
          </a:p>
        </p:txBody>
      </p:sp>
      <p:pic>
        <p:nvPicPr>
          <p:cNvPr id="19458" name="Picture 2" descr="Pharyngeal flap procedures3.gif"/>
          <p:cNvPicPr>
            <a:picLocks noChangeAspect="1" noChangeArrowheads="1"/>
          </p:cNvPicPr>
          <p:nvPr/>
        </p:nvPicPr>
        <p:blipFill>
          <a:blip r:embed="rId5" cstate="print"/>
          <a:srcRect/>
          <a:stretch>
            <a:fillRect/>
          </a:stretch>
        </p:blipFill>
        <p:spPr bwMode="auto">
          <a:xfrm>
            <a:off x="2627784" y="692696"/>
            <a:ext cx="4464497" cy="5085184"/>
          </a:xfrm>
          <a:prstGeom prst="rect">
            <a:avLst/>
          </a:prstGeom>
          <a:noFill/>
        </p:spPr>
      </p:pic>
      <p:pic>
        <p:nvPicPr>
          <p:cNvPr id="10" name="Picture 9" descr="picnic food.jpg"/>
          <p:cNvPicPr>
            <a:picLocks noChangeAspect="1"/>
          </p:cNvPicPr>
          <p:nvPr/>
        </p:nvPicPr>
        <p:blipFill>
          <a:blip r:embed="rId6" cstate="print"/>
          <a:stretch>
            <a:fillRect/>
          </a:stretch>
        </p:blipFill>
        <p:spPr>
          <a:xfrm rot="2254841">
            <a:off x="1442308" y="3059285"/>
            <a:ext cx="1951718" cy="1288359"/>
          </a:xfrm>
          <a:prstGeom prst="rect">
            <a:avLst/>
          </a:prstGeom>
        </p:spPr>
      </p:pic>
      <p:pic>
        <p:nvPicPr>
          <p:cNvPr id="12" name="Picture 11" descr="DSCN5782.JPG"/>
          <p:cNvPicPr/>
          <p:nvPr/>
        </p:nvPicPr>
        <p:blipFill>
          <a:blip r:embed="rId7" cstate="print"/>
          <a:srcRect t="49224"/>
          <a:stretch>
            <a:fillRect/>
          </a:stretch>
        </p:blipFill>
        <p:spPr>
          <a:xfrm rot="20130093">
            <a:off x="6484048" y="3032185"/>
            <a:ext cx="1838325" cy="1285875"/>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2977"/>
    </mc:Choice>
    <mc:Fallback>
      <p:transition spd="slow" advTm="329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71800" y="5229200"/>
            <a:ext cx="3096344" cy="707886"/>
          </a:xfrm>
          <a:prstGeom prst="rect">
            <a:avLst/>
          </a:prstGeom>
          <a:noFill/>
        </p:spPr>
        <p:txBody>
          <a:bodyPr wrap="square" rtlCol="0">
            <a:spAutoFit/>
          </a:bodyPr>
          <a:lstStyle/>
          <a:p>
            <a:pPr algn="ctr"/>
            <a:r>
              <a:rPr lang="en-GB" sz="800" dirty="0" smtClean="0"/>
              <a:t>Illu01 head neck" by Arcadian - http://training.seer.cancer.gov/head-neck/anatomy/overview.html. </a:t>
            </a:r>
          </a:p>
          <a:p>
            <a:pPr algn="ctr"/>
            <a:r>
              <a:rPr lang="en-GB" sz="800" dirty="0" smtClean="0"/>
              <a:t>Licensed under Public Domain via Wikimedia Commons - https://commons.wikimedia.org/wiki/File:Illu01_head_neck.jpg#/media/File:Illu01_head_neck.jpg</a:t>
            </a:r>
            <a:endParaRPr lang="en-GB" sz="800" dirty="0"/>
          </a:p>
        </p:txBody>
      </p:sp>
      <p:pic>
        <p:nvPicPr>
          <p:cNvPr id="17410" name="Picture 2" descr="Illu01 head neck.jpg"/>
          <p:cNvPicPr>
            <a:picLocks noChangeAspect="1" noChangeArrowheads="1"/>
          </p:cNvPicPr>
          <p:nvPr/>
        </p:nvPicPr>
        <p:blipFill>
          <a:blip r:embed="rId5" cstate="print"/>
          <a:srcRect/>
          <a:stretch>
            <a:fillRect/>
          </a:stretch>
        </p:blipFill>
        <p:spPr bwMode="auto">
          <a:xfrm>
            <a:off x="2411760" y="764704"/>
            <a:ext cx="4038600" cy="4095750"/>
          </a:xfrm>
          <a:prstGeom prst="rect">
            <a:avLst/>
          </a:prstGeom>
          <a:noFill/>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7552"/>
    </mc:Choice>
    <mc:Fallback>
      <p:transition spd="slow" advTm="375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1720" y="5733256"/>
            <a:ext cx="5111750" cy="464915"/>
          </a:xfrm>
        </p:spPr>
        <p:txBody>
          <a:bodyPr>
            <a:normAutofit fontScale="32500" lnSpcReduction="20000"/>
          </a:bodyPr>
          <a:lstStyle/>
          <a:p>
            <a:pPr>
              <a:buNone/>
            </a:pPr>
            <a:r>
              <a:rPr lang="en-GB" dirty="0"/>
              <a:t/>
            </a:r>
            <a:br>
              <a:rPr lang="en-GB" dirty="0"/>
            </a:br>
            <a:r>
              <a:rPr lang="en-GB" dirty="0"/>
              <a:t/>
            </a:r>
            <a:br>
              <a:rPr lang="en-GB" dirty="0"/>
            </a:br>
            <a:endParaRPr lang="en-GB" dirty="0"/>
          </a:p>
        </p:txBody>
      </p:sp>
      <p:sp>
        <p:nvSpPr>
          <p:cNvPr id="5" name="Text Placeholder 4"/>
          <p:cNvSpPr>
            <a:spLocks noGrp="1"/>
          </p:cNvSpPr>
          <p:nvPr>
            <p:ph type="body" sz="half" idx="2"/>
          </p:nvPr>
        </p:nvSpPr>
        <p:spPr>
          <a:xfrm>
            <a:off x="2987824" y="4221088"/>
            <a:ext cx="3008313" cy="337716"/>
          </a:xfrm>
        </p:spPr>
        <p:txBody>
          <a:bodyPr>
            <a:noAutofit/>
          </a:bodyPr>
          <a:lstStyle/>
          <a:p>
            <a:pPr algn="ctr"/>
            <a:r>
              <a:rPr lang="en-GB" sz="800" dirty="0" smtClean="0"/>
              <a:t>“Stomach </a:t>
            </a:r>
            <a:r>
              <a:rPr lang="en-GB" sz="800" dirty="0" smtClean="0"/>
              <a:t>colon rectum diagram-en" by </a:t>
            </a:r>
            <a:r>
              <a:rPr lang="en-GB" sz="800" dirty="0" err="1" smtClean="0"/>
              <a:t>Indolences</a:t>
            </a:r>
            <a:r>
              <a:rPr lang="en-GB" sz="800" dirty="0" smtClean="0"/>
              <a:t> created it on the English Wikipedia.</a:t>
            </a:r>
          </a:p>
          <a:p>
            <a:pPr algn="ctr"/>
            <a:r>
              <a:rPr lang="en-GB" sz="800" dirty="0" smtClean="0"/>
              <a:t>William </a:t>
            </a:r>
            <a:r>
              <a:rPr lang="en-GB" sz="800" dirty="0" err="1" smtClean="0"/>
              <a:t>Crochot</a:t>
            </a:r>
            <a:r>
              <a:rPr lang="en-GB" sz="800" dirty="0" smtClean="0"/>
              <a:t> - US PD picture.. Licensed under Public Domain via Wikimedia Commons - https://commons.wikimedia.org/wiki/File:Stomach_colon_rectum_diagram-en.svg#/media/File:Stomach_colon_rectum_diagram-en.svg</a:t>
            </a:r>
            <a:endParaRPr lang="en-GB" sz="800" dirty="0"/>
          </a:p>
        </p:txBody>
      </p:sp>
      <p:pic>
        <p:nvPicPr>
          <p:cNvPr id="15362" name="Picture 2" descr="Stomach colon rectum diagram-en.svg"/>
          <p:cNvPicPr>
            <a:picLocks noChangeAspect="1" noChangeArrowheads="1"/>
          </p:cNvPicPr>
          <p:nvPr/>
        </p:nvPicPr>
        <p:blipFill>
          <a:blip r:embed="rId5" cstate="print"/>
          <a:srcRect b="44265"/>
          <a:stretch>
            <a:fillRect/>
          </a:stretch>
        </p:blipFill>
        <p:spPr bwMode="auto">
          <a:xfrm>
            <a:off x="2123728" y="548680"/>
            <a:ext cx="4876800" cy="2808312"/>
          </a:xfrm>
          <a:prstGeom prst="rect">
            <a:avLst/>
          </a:prstGeom>
          <a:noFill/>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4054"/>
    </mc:Choice>
    <mc:Fallback>
      <p:transition spd="slow" advTm="340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2699792" y="4581128"/>
            <a:ext cx="3600400" cy="536923"/>
          </a:xfrm>
        </p:spPr>
        <p:txBody>
          <a:bodyPr>
            <a:noAutofit/>
          </a:bodyPr>
          <a:lstStyle/>
          <a:p>
            <a:pPr algn="ctr"/>
            <a:r>
              <a:rPr lang="en-GB" sz="800" dirty="0" smtClean="0"/>
              <a:t>"Digestive system showing bile duct" by from public domain source http://www.pueblo.gsa.gov/cic_text/health/gallstones/digstsys.gif. </a:t>
            </a:r>
          </a:p>
          <a:p>
            <a:pPr algn="ctr"/>
            <a:r>
              <a:rPr lang="en-GB" sz="800" dirty="0" smtClean="0"/>
              <a:t>Licensed under Public Domain via Wikimedia Commons - https://commons.wikimedia.org/wiki/File:Digestive_system_showing_bile_duct.png#/media/File:Digestive_system_showing_bile_duct.png</a:t>
            </a:r>
            <a:endParaRPr lang="en-GB" sz="800" dirty="0"/>
          </a:p>
        </p:txBody>
      </p:sp>
      <p:pic>
        <p:nvPicPr>
          <p:cNvPr id="13314" name="Picture 2" descr="Digestive system showing bile duct.png"/>
          <p:cNvPicPr>
            <a:picLocks noChangeAspect="1" noChangeArrowheads="1"/>
          </p:cNvPicPr>
          <p:nvPr/>
        </p:nvPicPr>
        <p:blipFill>
          <a:blip r:embed="rId5" cstate="print"/>
          <a:srcRect/>
          <a:stretch>
            <a:fillRect/>
          </a:stretch>
        </p:blipFill>
        <p:spPr bwMode="auto">
          <a:xfrm>
            <a:off x="2195736" y="1412776"/>
            <a:ext cx="4536504" cy="3024336"/>
          </a:xfrm>
          <a:prstGeom prst="rect">
            <a:avLst/>
          </a:prstGeom>
          <a:noFill/>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9972"/>
    </mc:Choice>
    <mc:Fallback>
      <p:transition spd="slow" advTm="59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3203848" y="5157192"/>
            <a:ext cx="3008313" cy="464915"/>
          </a:xfrm>
        </p:spPr>
        <p:txBody>
          <a:bodyPr>
            <a:noAutofit/>
          </a:bodyPr>
          <a:lstStyle/>
          <a:p>
            <a:pPr algn="ctr"/>
            <a:r>
              <a:rPr lang="en-GB" sz="800" dirty="0" smtClean="0"/>
              <a:t>"</a:t>
            </a:r>
            <a:r>
              <a:rPr lang="en-GB" sz="800" dirty="0" err="1" smtClean="0"/>
              <a:t>Blausen</a:t>
            </a:r>
            <a:r>
              <a:rPr lang="en-GB" sz="800" dirty="0" smtClean="0"/>
              <a:t> 0817 </a:t>
            </a:r>
            <a:r>
              <a:rPr lang="en-GB" sz="800" dirty="0" err="1" smtClean="0"/>
              <a:t>SmallIntestine</a:t>
            </a:r>
            <a:r>
              <a:rPr lang="en-GB" sz="800" dirty="0" smtClean="0"/>
              <a:t> Anatomy" by </a:t>
            </a:r>
            <a:r>
              <a:rPr lang="en-GB" sz="800" dirty="0" err="1" smtClean="0"/>
              <a:t>BruceBlaus</a:t>
            </a:r>
            <a:r>
              <a:rPr lang="en-GB" sz="800" dirty="0" smtClean="0"/>
              <a:t>. Blausen.com staff. "</a:t>
            </a:r>
            <a:r>
              <a:rPr lang="en-GB" sz="800" dirty="0" err="1" smtClean="0"/>
              <a:t>Blausen</a:t>
            </a:r>
            <a:r>
              <a:rPr lang="en-GB" sz="800" dirty="0" smtClean="0"/>
              <a:t> gallery 2014". </a:t>
            </a:r>
            <a:r>
              <a:rPr lang="en-GB" sz="800" dirty="0" err="1" smtClean="0"/>
              <a:t>Wikiversity</a:t>
            </a:r>
            <a:r>
              <a:rPr lang="en-GB" sz="800" dirty="0" smtClean="0"/>
              <a:t> Journal of Medicine. DOI:10.15347/</a:t>
            </a:r>
            <a:r>
              <a:rPr lang="en-GB" sz="800" dirty="0" err="1" smtClean="0"/>
              <a:t>wjm</a:t>
            </a:r>
            <a:r>
              <a:rPr lang="en-GB" sz="800" dirty="0" smtClean="0"/>
              <a:t>/2014.010. ISSN 20018762. </a:t>
            </a:r>
          </a:p>
          <a:p>
            <a:pPr algn="ctr"/>
            <a:r>
              <a:rPr lang="en-GB" sz="800" dirty="0" smtClean="0"/>
              <a:t>Licensed under CC BY 3.0 via Wikimedia Commons - https://commons.wikimedia.org/wiki/File:Blausen_0817_SmallIntestine_Anatomy.png#/media/File:Blausen_0817_SmallIntestine_Anatomy.png</a:t>
            </a:r>
            <a:endParaRPr lang="en-GB" sz="800" dirty="0"/>
          </a:p>
        </p:txBody>
      </p:sp>
      <p:pic>
        <p:nvPicPr>
          <p:cNvPr id="11266" name="Picture 2" descr="Blausen 0817 SmallIntestine Anatomy.png"/>
          <p:cNvPicPr>
            <a:picLocks noChangeAspect="1" noChangeArrowheads="1"/>
          </p:cNvPicPr>
          <p:nvPr/>
        </p:nvPicPr>
        <p:blipFill>
          <a:blip r:embed="rId5" cstate="print"/>
          <a:srcRect/>
          <a:stretch>
            <a:fillRect/>
          </a:stretch>
        </p:blipFill>
        <p:spPr bwMode="auto">
          <a:xfrm>
            <a:off x="1691680" y="764704"/>
            <a:ext cx="5603776" cy="4032448"/>
          </a:xfrm>
          <a:prstGeom prst="rect">
            <a:avLst/>
          </a:prstGeom>
          <a:noFill/>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6656"/>
    </mc:Choice>
    <mc:Fallback>
      <p:transition spd="slow" advTm="36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1720" y="5733256"/>
            <a:ext cx="5111750" cy="464915"/>
          </a:xfrm>
        </p:spPr>
        <p:txBody>
          <a:bodyPr>
            <a:normAutofit fontScale="32500" lnSpcReduction="20000"/>
          </a:bodyPr>
          <a:lstStyle/>
          <a:p>
            <a:pPr>
              <a:buNone/>
            </a:pPr>
            <a:r>
              <a:rPr lang="en-GB" dirty="0"/>
              <a:t/>
            </a:r>
            <a:br>
              <a:rPr lang="en-GB" dirty="0"/>
            </a:br>
            <a:r>
              <a:rPr lang="en-GB" dirty="0"/>
              <a:t/>
            </a:r>
            <a:br>
              <a:rPr lang="en-GB" dirty="0"/>
            </a:br>
            <a:endParaRPr lang="en-GB" dirty="0"/>
          </a:p>
        </p:txBody>
      </p:sp>
      <p:sp>
        <p:nvSpPr>
          <p:cNvPr id="5" name="Text Placeholder 4"/>
          <p:cNvSpPr>
            <a:spLocks noGrp="1"/>
          </p:cNvSpPr>
          <p:nvPr>
            <p:ph type="body" sz="half" idx="2"/>
          </p:nvPr>
        </p:nvSpPr>
        <p:spPr>
          <a:xfrm>
            <a:off x="2915816" y="5661248"/>
            <a:ext cx="3008313" cy="337716"/>
          </a:xfrm>
        </p:spPr>
        <p:txBody>
          <a:bodyPr>
            <a:noAutofit/>
          </a:bodyPr>
          <a:lstStyle/>
          <a:p>
            <a:pPr algn="ctr"/>
            <a:r>
              <a:rPr lang="en-GB" sz="800" dirty="0" smtClean="0"/>
              <a:t>“Stomach </a:t>
            </a:r>
            <a:r>
              <a:rPr lang="en-GB" sz="800" dirty="0" smtClean="0"/>
              <a:t>colon rectum diagram-en" by </a:t>
            </a:r>
            <a:r>
              <a:rPr lang="en-GB" sz="800" dirty="0" err="1" smtClean="0"/>
              <a:t>Indolences</a:t>
            </a:r>
            <a:r>
              <a:rPr lang="en-GB" sz="800" dirty="0" smtClean="0"/>
              <a:t> created it on the English </a:t>
            </a:r>
            <a:r>
              <a:rPr lang="en-GB" sz="800" dirty="0" err="1" smtClean="0"/>
              <a:t>Wikipedia.This</a:t>
            </a:r>
            <a:r>
              <a:rPr lang="en-GB" sz="800" dirty="0" smtClean="0"/>
              <a:t> SVG image was created by Medium69.Cette image SVG a </a:t>
            </a:r>
            <a:r>
              <a:rPr lang="en-GB" sz="800" dirty="0" err="1" smtClean="0"/>
              <a:t>été</a:t>
            </a:r>
            <a:r>
              <a:rPr lang="en-GB" sz="800" dirty="0" smtClean="0"/>
              <a:t> </a:t>
            </a:r>
            <a:r>
              <a:rPr lang="en-GB" sz="800" dirty="0" err="1" smtClean="0"/>
              <a:t>créée</a:t>
            </a:r>
            <a:r>
              <a:rPr lang="en-GB" sz="800" dirty="0" smtClean="0"/>
              <a:t> par Medium69.Please credit this : William </a:t>
            </a:r>
            <a:r>
              <a:rPr lang="en-GB" sz="800" dirty="0" err="1" smtClean="0"/>
              <a:t>Crochot</a:t>
            </a:r>
            <a:r>
              <a:rPr lang="en-GB" sz="800" dirty="0" smtClean="0"/>
              <a:t> - US PD picture.. Licensed under Public Domain via Wikimedia Commons - https://commons.wikimedia.org/wiki/File:Stomach_colon_rectum_diagram-en.svg#/media/File:Stomach_colon_rectum_diagram-en.svg</a:t>
            </a:r>
            <a:endParaRPr lang="en-GB" sz="800" dirty="0"/>
          </a:p>
        </p:txBody>
      </p:sp>
      <p:pic>
        <p:nvPicPr>
          <p:cNvPr id="15362" name="Picture 2" descr="Stomach colon rectum diagram-en.svg"/>
          <p:cNvPicPr>
            <a:picLocks noChangeAspect="1" noChangeArrowheads="1"/>
          </p:cNvPicPr>
          <p:nvPr/>
        </p:nvPicPr>
        <p:blipFill>
          <a:blip r:embed="rId5" cstate="print"/>
          <a:srcRect/>
          <a:stretch>
            <a:fillRect/>
          </a:stretch>
        </p:blipFill>
        <p:spPr bwMode="auto">
          <a:xfrm>
            <a:off x="2123728" y="548680"/>
            <a:ext cx="4876800" cy="5038726"/>
          </a:xfrm>
          <a:prstGeom prst="rect">
            <a:avLst/>
          </a:prstGeom>
          <a:noFill/>
        </p:spPr>
      </p:pic>
      <p:cxnSp>
        <p:nvCxnSpPr>
          <p:cNvPr id="8" name="Straight Connector 7"/>
          <p:cNvCxnSpPr/>
          <p:nvPr/>
        </p:nvCxnSpPr>
        <p:spPr>
          <a:xfrm>
            <a:off x="1763688" y="3068960"/>
            <a:ext cx="12961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868144" y="2852936"/>
            <a:ext cx="1872208" cy="1440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292080" y="2060848"/>
            <a:ext cx="2016224" cy="216024"/>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39552" y="2780928"/>
            <a:ext cx="1296144" cy="50405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Ascending Colon</a:t>
            </a:r>
            <a:endParaRPr lang="en-GB" dirty="0">
              <a:solidFill>
                <a:schemeClr val="tx1"/>
              </a:solidFill>
            </a:endParaRPr>
          </a:p>
        </p:txBody>
      </p:sp>
      <p:sp>
        <p:nvSpPr>
          <p:cNvPr id="14" name="Rectangle 13"/>
          <p:cNvSpPr/>
          <p:nvPr/>
        </p:nvSpPr>
        <p:spPr>
          <a:xfrm>
            <a:off x="7668344" y="2636912"/>
            <a:ext cx="1296144" cy="50405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Descending Colon</a:t>
            </a:r>
            <a:endParaRPr lang="en-GB" dirty="0">
              <a:solidFill>
                <a:schemeClr val="tx1"/>
              </a:solidFill>
            </a:endParaRPr>
          </a:p>
        </p:txBody>
      </p:sp>
      <p:sp>
        <p:nvSpPr>
          <p:cNvPr id="15" name="Rectangle 14"/>
          <p:cNvSpPr/>
          <p:nvPr/>
        </p:nvSpPr>
        <p:spPr>
          <a:xfrm>
            <a:off x="7308304" y="1772816"/>
            <a:ext cx="1296144" cy="50405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Transverse Colon</a:t>
            </a:r>
            <a:endParaRPr lang="en-GB" dirty="0">
              <a:solidFill>
                <a:schemeClr val="tx1"/>
              </a:solidFill>
            </a:endParaRPr>
          </a:p>
        </p:txBody>
      </p:sp>
      <p:cxnSp>
        <p:nvCxnSpPr>
          <p:cNvPr id="18" name="Straight Connector 17"/>
          <p:cNvCxnSpPr/>
          <p:nvPr/>
        </p:nvCxnSpPr>
        <p:spPr>
          <a:xfrm flipH="1" flipV="1">
            <a:off x="1835696" y="1916832"/>
            <a:ext cx="1944216" cy="360040"/>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11560" y="1700808"/>
            <a:ext cx="1296144" cy="50405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Duodenum</a:t>
            </a:r>
            <a:endParaRPr lang="en-GB"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4537"/>
    </mc:Choice>
    <mc:Fallback>
      <p:transition spd="slow" advTm="645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685</Words>
  <Application>Microsoft Office PowerPoint</Application>
  <PresentationFormat>On-screen Show (4:3)</PresentationFormat>
  <Paragraphs>121</Paragraphs>
  <Slides>13</Slides>
  <Notes>7</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Wingdings</vt:lpstr>
      <vt:lpstr>Office Theme</vt:lpstr>
      <vt:lpstr>Digestive   System</vt:lpstr>
      <vt:lpstr>Main functions of the Digestive System</vt:lpstr>
      <vt:lpstr>Digestive   Tract</vt:lpstr>
      <vt:lpstr>PowerPoint Presentation</vt:lpstr>
      <vt:lpstr>PowerPoint Presentation</vt:lpstr>
      <vt:lpstr>PowerPoint Presentation</vt:lpstr>
      <vt:lpstr>PowerPoint Presentation</vt:lpstr>
      <vt:lpstr>PowerPoint Presentation</vt:lpstr>
      <vt:lpstr>PowerPoint Presentation</vt:lpstr>
      <vt:lpstr>Test yourself</vt:lpstr>
      <vt:lpstr>Test yourself</vt:lpstr>
      <vt:lpstr>PowerPoint Presentation</vt:lpstr>
      <vt:lpstr>References  Gylys.B. A. &amp; Wedding. M.E. (2013). Medical Terminology Systems: A Body Systems Approach. 7th edition. F.A. Davis: USA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Digestive System</dc:title>
  <dc:creator>Giselle</dc:creator>
  <cp:lastModifiedBy>Giselle Pierre</cp:lastModifiedBy>
  <cp:revision>53</cp:revision>
  <dcterms:created xsi:type="dcterms:W3CDTF">2015-05-13T22:38:26Z</dcterms:created>
  <dcterms:modified xsi:type="dcterms:W3CDTF">2015-07-11T20:19:38Z</dcterms:modified>
</cp:coreProperties>
</file>